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76" r:id="rId24"/>
    <p:sldId id="280" r:id="rId25"/>
    <p:sldId id="275"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81" r:id="rId40"/>
    <p:sldId id="296" r:id="rId41"/>
    <p:sldId id="295"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0" y="1083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A1C7F-AD47-437F-A92B-DADED8341EA3}" type="datetimeFigureOut">
              <a:rPr lang="es-MX" smtClean="0"/>
              <a:t>12/06/2012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93D0E-5391-4C5D-9B0D-4C5B38429605}" type="slidenum">
              <a:rPr lang="es-MX" smtClean="0"/>
              <a:t>‹Nº›</a:t>
            </a:fld>
            <a:endParaRPr lang="es-MX"/>
          </a:p>
        </p:txBody>
      </p:sp>
    </p:spTree>
    <p:extLst>
      <p:ext uri="{BB962C8B-B14F-4D97-AF65-F5344CB8AC3E}">
        <p14:creationId xmlns:p14="http://schemas.microsoft.com/office/powerpoint/2010/main" val="85353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21</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22</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23</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31</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32</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33</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41</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11</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12</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13</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14</a:t>
            </a:fld>
            <a:endParaRPr lang="es-MX"/>
          </a:p>
        </p:txBody>
      </p:sp>
    </p:spTree>
    <p:extLst>
      <p:ext uri="{BB962C8B-B14F-4D97-AF65-F5344CB8AC3E}">
        <p14:creationId xmlns:p14="http://schemas.microsoft.com/office/powerpoint/2010/main" val="416127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3604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90911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315527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32121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259619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72634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6794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40700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285275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39605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01B95B-D963-403D-827A-E8ACF8D0EADC}" type="datetimeFigureOut">
              <a:rPr lang="es-MX" smtClean="0"/>
              <a:t>12/06/2012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74837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1B95B-D963-403D-827A-E8ACF8D0EADC}" type="datetimeFigureOut">
              <a:rPr lang="es-MX" smtClean="0"/>
              <a:t>12/06/2012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AFB2C-374D-4727-9124-4AEA56953ACF}" type="slidenum">
              <a:rPr lang="es-MX" smtClean="0"/>
              <a:t>‹Nº›</a:t>
            </a:fld>
            <a:endParaRPr lang="es-MX"/>
          </a:p>
        </p:txBody>
      </p:sp>
    </p:spTree>
    <p:extLst>
      <p:ext uri="{BB962C8B-B14F-4D97-AF65-F5344CB8AC3E}">
        <p14:creationId xmlns:p14="http://schemas.microsoft.com/office/powerpoint/2010/main" val="205506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1714202"/>
          </a:xfrm>
        </p:spPr>
        <p:txBody>
          <a:bodyPr>
            <a:normAutofit fontScale="90000"/>
          </a:bodyPr>
          <a:lstStyle/>
          <a:p>
            <a:r>
              <a:rPr lang="es-MX" b="1" dirty="0" smtClean="0">
                <a:solidFill>
                  <a:srgbClr val="FF3300"/>
                </a:solidFill>
                <a:latin typeface="Arial" pitchFamily="34" charset="0"/>
                <a:cs typeface="Arial" pitchFamily="34" charset="0"/>
              </a:rPr>
              <a:t>PERFIL DE QUIENES PARTICIPAN</a:t>
            </a:r>
            <a:br>
              <a:rPr lang="es-MX" b="1" dirty="0" smtClean="0">
                <a:solidFill>
                  <a:srgbClr val="FF3300"/>
                </a:solidFill>
                <a:latin typeface="Arial" pitchFamily="34" charset="0"/>
                <a:cs typeface="Arial" pitchFamily="34" charset="0"/>
              </a:rPr>
            </a:br>
            <a:r>
              <a:rPr lang="es-MX" b="1" dirty="0" smtClean="0">
                <a:solidFill>
                  <a:srgbClr val="FF3300"/>
                </a:solidFill>
                <a:latin typeface="Arial" pitchFamily="34" charset="0"/>
                <a:cs typeface="Arial" pitchFamily="34" charset="0"/>
              </a:rPr>
              <a:t>EN EL DISEÑO Y CONSTRUCCIÓN</a:t>
            </a:r>
            <a:br>
              <a:rPr lang="es-MX" b="1" dirty="0" smtClean="0">
                <a:solidFill>
                  <a:srgbClr val="FF3300"/>
                </a:solidFill>
                <a:latin typeface="Arial" pitchFamily="34" charset="0"/>
                <a:cs typeface="Arial" pitchFamily="34" charset="0"/>
              </a:rPr>
            </a:br>
            <a:r>
              <a:rPr lang="es-MX" b="1" dirty="0" smtClean="0">
                <a:solidFill>
                  <a:srgbClr val="FF3300"/>
                </a:solidFill>
                <a:latin typeface="Arial" pitchFamily="34" charset="0"/>
                <a:cs typeface="Arial" pitchFamily="34" charset="0"/>
              </a:rPr>
              <a:t>DE UN CONJUNTO DE PASTORAL</a:t>
            </a:r>
            <a:endParaRPr lang="es-MX"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2338594"/>
            <a:ext cx="7704856" cy="4402774"/>
          </a:xfrm>
        </p:spPr>
      </p:pic>
    </p:spTree>
    <p:extLst>
      <p:ext uri="{BB962C8B-B14F-4D97-AF65-F5344CB8AC3E}">
        <p14:creationId xmlns:p14="http://schemas.microsoft.com/office/powerpoint/2010/main" val="101031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0370" y="692696"/>
            <a:ext cx="3432829" cy="5544616"/>
          </a:xfrm>
        </p:spPr>
      </p:pic>
      <p:sp>
        <p:nvSpPr>
          <p:cNvPr id="3" name="2 Marcador de contenido"/>
          <p:cNvSpPr>
            <a:spLocks noGrp="1"/>
          </p:cNvSpPr>
          <p:nvPr>
            <p:ph sz="half" idx="2"/>
          </p:nvPr>
        </p:nvSpPr>
        <p:spPr>
          <a:xfrm>
            <a:off x="3707904" y="44624"/>
            <a:ext cx="5256584" cy="6813376"/>
          </a:xfrm>
        </p:spPr>
        <p:txBody>
          <a:bodyPr>
            <a:noAutofit/>
          </a:bodyPr>
          <a:lstStyle/>
          <a:p>
            <a:pPr algn="just"/>
            <a:r>
              <a:rPr lang="es-MX" sz="3200" dirty="0" smtClean="0">
                <a:solidFill>
                  <a:schemeClr val="bg1"/>
                </a:solidFill>
                <a:latin typeface="Arial" pitchFamily="34" charset="0"/>
                <a:cs typeface="Arial" pitchFamily="34" charset="0"/>
              </a:rPr>
              <a:t>Construir para el Altísimo, no es fácil.</a:t>
            </a:r>
          </a:p>
          <a:p>
            <a:pPr algn="just"/>
            <a:r>
              <a:rPr lang="es-MX" sz="3200" dirty="0" smtClean="0">
                <a:solidFill>
                  <a:schemeClr val="bg1"/>
                </a:solidFill>
                <a:latin typeface="Arial" pitchFamily="34" charset="0"/>
                <a:cs typeface="Arial" pitchFamily="34" charset="0"/>
              </a:rPr>
              <a:t>960 A. C. Dios no permite que David construya el Templo de Jerusalén.</a:t>
            </a:r>
          </a:p>
          <a:p>
            <a:pPr algn="just"/>
            <a:r>
              <a:rPr lang="es-MX" sz="3200" dirty="0" smtClean="0">
                <a:solidFill>
                  <a:schemeClr val="bg1"/>
                </a:solidFill>
                <a:latin typeface="Arial" pitchFamily="34" charset="0"/>
                <a:cs typeface="Arial" pitchFamily="34" charset="0"/>
              </a:rPr>
              <a:t>Sus manos estaban manchadas por la sangre.</a:t>
            </a:r>
          </a:p>
          <a:p>
            <a:pPr algn="just"/>
            <a:r>
              <a:rPr lang="es-MX" sz="3200" dirty="0" smtClean="0">
                <a:solidFill>
                  <a:schemeClr val="bg1"/>
                </a:solidFill>
                <a:latin typeface="Arial" pitchFamily="34" charset="0"/>
                <a:cs typeface="Arial" pitchFamily="34" charset="0"/>
              </a:rPr>
              <a:t>Su vocación de guerrero no se compaginaba con la sensibilidad, buen gusto, pero sobre todo,  con la santidad de la construcción a realizar.</a:t>
            </a:r>
          </a:p>
        </p:txBody>
      </p:sp>
    </p:spTree>
    <p:extLst>
      <p:ext uri="{BB962C8B-B14F-4D97-AF65-F5344CB8AC3E}">
        <p14:creationId xmlns:p14="http://schemas.microsoft.com/office/powerpoint/2010/main" val="1970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03667" y="1255479"/>
            <a:ext cx="3432829" cy="4405769"/>
          </a:xfrm>
        </p:spPr>
      </p:pic>
      <p:sp>
        <p:nvSpPr>
          <p:cNvPr id="3" name="2 Marcador de contenido"/>
          <p:cNvSpPr>
            <a:spLocks noGrp="1"/>
          </p:cNvSpPr>
          <p:nvPr>
            <p:ph sz="half" idx="2"/>
          </p:nvPr>
        </p:nvSpPr>
        <p:spPr>
          <a:xfrm>
            <a:off x="107504" y="44624"/>
            <a:ext cx="5256584" cy="6813376"/>
          </a:xfrm>
        </p:spPr>
        <p:txBody>
          <a:bodyPr>
            <a:noAutofit/>
          </a:bodyPr>
          <a:lstStyle/>
          <a:p>
            <a:pPr marL="0" indent="0" algn="just">
              <a:buNone/>
            </a:pPr>
            <a:r>
              <a:rPr lang="es-MX" dirty="0" smtClean="0">
                <a:solidFill>
                  <a:schemeClr val="bg1"/>
                </a:solidFill>
                <a:latin typeface="Arial" pitchFamily="34" charset="0"/>
                <a:cs typeface="Arial" pitchFamily="34" charset="0"/>
              </a:rPr>
              <a:t>David no fue idóneo para ésta delicada misión.</a:t>
            </a:r>
          </a:p>
          <a:p>
            <a:pPr marL="0" indent="0" algn="just">
              <a:buNone/>
            </a:pPr>
            <a:r>
              <a:rPr lang="es-MX" dirty="0" smtClean="0">
                <a:solidFill>
                  <a:schemeClr val="bg1"/>
                </a:solidFill>
                <a:latin typeface="Arial" pitchFamily="34" charset="0"/>
                <a:cs typeface="Arial" pitchFamily="34" charset="0"/>
              </a:rPr>
              <a:t>Esto sigue vigente hoy en día.</a:t>
            </a:r>
          </a:p>
          <a:p>
            <a:pPr marL="0" indent="0" algn="just">
              <a:buNone/>
            </a:pPr>
            <a:r>
              <a:rPr lang="es-MX" dirty="0" smtClean="0">
                <a:solidFill>
                  <a:schemeClr val="bg1"/>
                </a:solidFill>
                <a:latin typeface="Arial" pitchFamily="34" charset="0"/>
                <a:cs typeface="Arial" pitchFamily="34" charset="0"/>
              </a:rPr>
              <a:t>Se necesita un personal capacitado para proyectar y construir el espacio donde Dios santifique a su Pueblo.</a:t>
            </a:r>
          </a:p>
          <a:p>
            <a:pPr marL="0" indent="0" algn="just">
              <a:buNone/>
            </a:pPr>
            <a:r>
              <a:rPr lang="es-MX" dirty="0" smtClean="0">
                <a:solidFill>
                  <a:schemeClr val="bg1"/>
                </a:solidFill>
                <a:latin typeface="Arial" pitchFamily="34" charset="0"/>
                <a:cs typeface="Arial" pitchFamily="34" charset="0"/>
              </a:rPr>
              <a:t>Donde el los renacidos, por el agua y el Espíritu, sean instruidos en la esperanza al gustar los secretos del Reino, sean congregados en asamblea litúrgica para celebrar su fe y compartan en la caridad sus dones y bienes.</a:t>
            </a:r>
          </a:p>
        </p:txBody>
      </p:sp>
    </p:spTree>
    <p:extLst>
      <p:ext uri="{BB962C8B-B14F-4D97-AF65-F5344CB8AC3E}">
        <p14:creationId xmlns:p14="http://schemas.microsoft.com/office/powerpoint/2010/main" val="42342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76627" y="30792"/>
            <a:ext cx="4599629" cy="3182184"/>
          </a:xfrm>
        </p:spPr>
      </p:pic>
      <p:sp>
        <p:nvSpPr>
          <p:cNvPr id="3" name="2 Marcador de contenido"/>
          <p:cNvSpPr>
            <a:spLocks noGrp="1"/>
          </p:cNvSpPr>
          <p:nvPr>
            <p:ph sz="half" idx="2"/>
          </p:nvPr>
        </p:nvSpPr>
        <p:spPr>
          <a:xfrm>
            <a:off x="251520" y="3501008"/>
            <a:ext cx="8712968" cy="3024336"/>
          </a:xfrm>
        </p:spPr>
        <p:txBody>
          <a:bodyPr>
            <a:noAutofit/>
          </a:bodyPr>
          <a:lstStyle/>
          <a:p>
            <a:pPr marL="0" indent="0" algn="just">
              <a:buNone/>
            </a:pPr>
            <a:r>
              <a:rPr lang="es-MX" sz="3200" dirty="0" smtClean="0">
                <a:solidFill>
                  <a:schemeClr val="bg1"/>
                </a:solidFill>
                <a:latin typeface="Arial" pitchFamily="34" charset="0"/>
                <a:cs typeface="Arial" pitchFamily="34" charset="0"/>
              </a:rPr>
              <a:t>Al acercarse el </a:t>
            </a:r>
            <a:r>
              <a:rPr lang="es-MX" sz="3200" dirty="0" smtClean="0">
                <a:solidFill>
                  <a:srgbClr val="FFC000"/>
                </a:solidFill>
                <a:latin typeface="Arial" pitchFamily="34" charset="0"/>
                <a:cs typeface="Arial" pitchFamily="34" charset="0"/>
              </a:rPr>
              <a:t>L</a:t>
            </a:r>
            <a:r>
              <a:rPr lang="es-MX" sz="3200" dirty="0" smtClean="0">
                <a:solidFill>
                  <a:schemeClr val="bg1"/>
                </a:solidFill>
                <a:latin typeface="Arial" pitchFamily="34" charset="0"/>
                <a:cs typeface="Arial" pitchFamily="34" charset="0"/>
              </a:rPr>
              <a:t> aniversario de la renovación litúrgica, la Iglesia, valora y cuestiona los espacios litúrgicos que han emanado, incluso de mentes brillantes y renombradas, pero que no han estado en sintonía con lo que pedía el Concilio Vaticano II.</a:t>
            </a:r>
          </a:p>
        </p:txBody>
      </p:sp>
    </p:spTree>
    <p:extLst>
      <p:ext uri="{BB962C8B-B14F-4D97-AF65-F5344CB8AC3E}">
        <p14:creationId xmlns:p14="http://schemas.microsoft.com/office/powerpoint/2010/main" val="6701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55776" y="3827247"/>
            <a:ext cx="4032448" cy="2962615"/>
          </a:xfrm>
        </p:spPr>
      </p:pic>
      <p:sp>
        <p:nvSpPr>
          <p:cNvPr id="3" name="2 Marcador de contenido"/>
          <p:cNvSpPr>
            <a:spLocks noGrp="1"/>
          </p:cNvSpPr>
          <p:nvPr>
            <p:ph sz="half" idx="2"/>
          </p:nvPr>
        </p:nvSpPr>
        <p:spPr>
          <a:xfrm>
            <a:off x="251520" y="44624"/>
            <a:ext cx="8640960" cy="3816424"/>
          </a:xfrm>
        </p:spPr>
        <p:txBody>
          <a:bodyPr>
            <a:noAutofit/>
          </a:bodyPr>
          <a:lstStyle/>
          <a:p>
            <a:pPr marL="0" indent="0" algn="just">
              <a:buNone/>
            </a:pPr>
            <a:r>
              <a:rPr lang="es-MX" dirty="0" smtClean="0">
                <a:solidFill>
                  <a:schemeClr val="bg1"/>
                </a:solidFill>
                <a:latin typeface="Arial" pitchFamily="34" charset="0"/>
                <a:cs typeface="Arial" pitchFamily="34" charset="0"/>
              </a:rPr>
              <a:t>“En las circunstancias actuales, ha parecido conveniente que la Congregación para el Culto Divino y la Disciplina de los Sacramentos se dedique principalmente a dar nuevo impulso a la promoción de la Sagrada Liturgia en la Iglesia, según la renovación querida por el Concilio Vaticano II a partir de la Constitución </a:t>
            </a:r>
            <a:r>
              <a:rPr lang="es-MX" dirty="0" err="1" smtClean="0">
                <a:solidFill>
                  <a:schemeClr val="bg1"/>
                </a:solidFill>
                <a:latin typeface="Arial" pitchFamily="34" charset="0"/>
                <a:cs typeface="Arial" pitchFamily="34" charset="0"/>
              </a:rPr>
              <a:t>Sacrosanctum</a:t>
            </a:r>
            <a:r>
              <a:rPr lang="es-MX" dirty="0" smtClean="0">
                <a:solidFill>
                  <a:schemeClr val="bg1"/>
                </a:solidFill>
                <a:latin typeface="Arial" pitchFamily="34" charset="0"/>
                <a:cs typeface="Arial" pitchFamily="34" charset="0"/>
              </a:rPr>
              <a:t> </a:t>
            </a:r>
            <a:r>
              <a:rPr lang="es-MX" dirty="0" err="1" smtClean="0">
                <a:solidFill>
                  <a:schemeClr val="bg1"/>
                </a:solidFill>
                <a:latin typeface="Arial" pitchFamily="34" charset="0"/>
                <a:cs typeface="Arial" pitchFamily="34" charset="0"/>
              </a:rPr>
              <a:t>Concilium</a:t>
            </a:r>
            <a:r>
              <a:rPr lang="es-MX" dirty="0" smtClean="0">
                <a:solidFill>
                  <a:schemeClr val="bg1"/>
                </a:solidFill>
                <a:latin typeface="Arial" pitchFamily="34" charset="0"/>
                <a:cs typeface="Arial" pitchFamily="34" charset="0"/>
              </a:rPr>
              <a:t>”.</a:t>
            </a:r>
          </a:p>
          <a:p>
            <a:pPr marL="0" indent="0" algn="just">
              <a:buNone/>
            </a:pPr>
            <a:r>
              <a:rPr lang="es-MX" sz="2000" dirty="0" smtClean="0">
                <a:solidFill>
                  <a:schemeClr val="bg1"/>
                </a:solidFill>
                <a:latin typeface="Arial" pitchFamily="34" charset="0"/>
                <a:cs typeface="Arial" pitchFamily="34" charset="0"/>
              </a:rPr>
              <a:t>(“QUAERIT SEMPER” Carta Apostólica en forma de Motu Proprio, 30-VIII-2011, BENEDICTO XVI)</a:t>
            </a:r>
          </a:p>
        </p:txBody>
      </p:sp>
    </p:spTree>
    <p:extLst>
      <p:ext uri="{BB962C8B-B14F-4D97-AF65-F5344CB8AC3E}">
        <p14:creationId xmlns:p14="http://schemas.microsoft.com/office/powerpoint/2010/main" val="35633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2728567"/>
            <a:ext cx="3024336" cy="4034465"/>
          </a:xfrm>
        </p:spPr>
      </p:pic>
      <p:sp>
        <p:nvSpPr>
          <p:cNvPr id="3" name="2 Marcador de contenido"/>
          <p:cNvSpPr>
            <a:spLocks noGrp="1"/>
          </p:cNvSpPr>
          <p:nvPr>
            <p:ph sz="half" idx="2"/>
          </p:nvPr>
        </p:nvSpPr>
        <p:spPr>
          <a:xfrm>
            <a:off x="107504" y="44624"/>
            <a:ext cx="8784976" cy="2736304"/>
          </a:xfrm>
        </p:spPr>
        <p:txBody>
          <a:bodyPr>
            <a:noAutofit/>
          </a:bodyPr>
          <a:lstStyle/>
          <a:p>
            <a:pPr marL="0" indent="0" algn="just">
              <a:buNone/>
            </a:pPr>
            <a:r>
              <a:rPr lang="es-MX" dirty="0" smtClean="0">
                <a:solidFill>
                  <a:schemeClr val="bg1"/>
                </a:solidFill>
                <a:latin typeface="Arial" pitchFamily="34" charset="0"/>
                <a:cs typeface="Arial" pitchFamily="34" charset="0"/>
              </a:rPr>
              <a:t>Por tanto, será creada, dentro de la Congregación del Culto Divino, una «Comisión de arte y música sacra para la liturgia».</a:t>
            </a:r>
          </a:p>
          <a:p>
            <a:pPr marL="0" indent="0" algn="just">
              <a:buNone/>
            </a:pPr>
            <a:r>
              <a:rPr lang="es-MX" dirty="0" smtClean="0">
                <a:solidFill>
                  <a:schemeClr val="bg1"/>
                </a:solidFill>
                <a:latin typeface="Arial" pitchFamily="34" charset="0"/>
                <a:cs typeface="Arial" pitchFamily="34" charset="0"/>
              </a:rPr>
              <a:t>Un equipo instruido para decir «alto» a las iglesias-</a:t>
            </a:r>
            <a:r>
              <a:rPr lang="es-MX" dirty="0" err="1" smtClean="0">
                <a:solidFill>
                  <a:schemeClr val="bg1"/>
                </a:solidFill>
                <a:latin typeface="Arial" pitchFamily="34" charset="0"/>
                <a:cs typeface="Arial" pitchFamily="34" charset="0"/>
              </a:rPr>
              <a:t>garage</a:t>
            </a:r>
            <a:r>
              <a:rPr lang="es-MX" dirty="0" smtClean="0">
                <a:solidFill>
                  <a:schemeClr val="bg1"/>
                </a:solidFill>
                <a:latin typeface="Arial" pitchFamily="34" charset="0"/>
                <a:cs typeface="Arial" pitchFamily="34" charset="0"/>
              </a:rPr>
              <a:t>, a las arquitecturas atrevidas que desnaturalizan muchos espacios de culto católicos. </a:t>
            </a:r>
          </a:p>
        </p:txBody>
      </p:sp>
      <p:pic>
        <p:nvPicPr>
          <p:cNvPr id="5" name="7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5883" y="2708920"/>
            <a:ext cx="5376597" cy="4032448"/>
          </a:xfrm>
          <a:prstGeom prst="rect">
            <a:avLst/>
          </a:prstGeom>
        </p:spPr>
      </p:pic>
    </p:spTree>
    <p:extLst>
      <p:ext uri="{BB962C8B-B14F-4D97-AF65-F5344CB8AC3E}">
        <p14:creationId xmlns:p14="http://schemas.microsoft.com/office/powerpoint/2010/main" val="402599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504" y="188640"/>
            <a:ext cx="5760640" cy="3612400"/>
          </a:xfrm>
        </p:spPr>
      </p:pic>
      <p:pic>
        <p:nvPicPr>
          <p:cNvPr id="5" name="7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4624"/>
            <a:ext cx="3168352" cy="4043693"/>
          </a:xfrm>
          <a:prstGeom prst="rect">
            <a:avLst/>
          </a:prstGeom>
        </p:spPr>
      </p:pic>
      <p:pic>
        <p:nvPicPr>
          <p:cNvPr id="9" name="7 Marcador de contenid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068" y="4077072"/>
            <a:ext cx="6027428" cy="2664296"/>
          </a:xfrm>
          <a:prstGeom prst="rect">
            <a:avLst/>
          </a:prstGeom>
        </p:spPr>
      </p:pic>
      <p:pic>
        <p:nvPicPr>
          <p:cNvPr id="10" name="7 Marcador de contenid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861047"/>
            <a:ext cx="1800200" cy="2884491"/>
          </a:xfrm>
          <a:prstGeom prst="rect">
            <a:avLst/>
          </a:prstGeom>
        </p:spPr>
      </p:pic>
    </p:spTree>
    <p:extLst>
      <p:ext uri="{BB962C8B-B14F-4D97-AF65-F5344CB8AC3E}">
        <p14:creationId xmlns:p14="http://schemas.microsoft.com/office/powerpoint/2010/main" val="1230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2000"/>
                                        <p:tgtEl>
                                          <p:spTgt spid="9"/>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504" y="260648"/>
            <a:ext cx="5559441" cy="3150349"/>
          </a:xfrm>
        </p:spPr>
      </p:pic>
      <p:pic>
        <p:nvPicPr>
          <p:cNvPr id="5" name="7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882" y="260648"/>
            <a:ext cx="3168352" cy="2369927"/>
          </a:xfrm>
          <a:prstGeom prst="rect">
            <a:avLst/>
          </a:prstGeom>
        </p:spPr>
      </p:pic>
      <p:pic>
        <p:nvPicPr>
          <p:cNvPr id="9" name="7 Marcador de contenid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717031"/>
            <a:ext cx="4176464" cy="3103229"/>
          </a:xfrm>
          <a:prstGeom prst="rect">
            <a:avLst/>
          </a:prstGeom>
        </p:spPr>
      </p:pic>
      <p:pic>
        <p:nvPicPr>
          <p:cNvPr id="10" name="7 Marcador de contenid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3843645"/>
            <a:ext cx="4185048" cy="2976615"/>
          </a:xfrm>
          <a:prstGeom prst="rect">
            <a:avLst/>
          </a:prstGeom>
        </p:spPr>
      </p:pic>
    </p:spTree>
    <p:extLst>
      <p:ext uri="{BB962C8B-B14F-4D97-AF65-F5344CB8AC3E}">
        <p14:creationId xmlns:p14="http://schemas.microsoft.com/office/powerpoint/2010/main" val="82624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2000"/>
                                        <p:tgtEl>
                                          <p:spTgt spid="9"/>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56176" y="1916832"/>
            <a:ext cx="2939102" cy="2962615"/>
          </a:xfrm>
        </p:spPr>
      </p:pic>
      <p:sp>
        <p:nvSpPr>
          <p:cNvPr id="3" name="2 Marcador de contenido"/>
          <p:cNvSpPr>
            <a:spLocks noGrp="1"/>
          </p:cNvSpPr>
          <p:nvPr>
            <p:ph sz="half" idx="2"/>
          </p:nvPr>
        </p:nvSpPr>
        <p:spPr>
          <a:xfrm>
            <a:off x="251520" y="44624"/>
            <a:ext cx="5832648" cy="6813376"/>
          </a:xfrm>
        </p:spPr>
        <p:txBody>
          <a:bodyPr>
            <a:noAutofit/>
          </a:bodyPr>
          <a:lstStyle/>
          <a:p>
            <a:pPr marL="0" indent="0" algn="just">
              <a:buNone/>
            </a:pPr>
            <a:r>
              <a:rPr lang="es-MX" sz="2400" dirty="0" smtClean="0">
                <a:solidFill>
                  <a:schemeClr val="bg1"/>
                </a:solidFill>
                <a:latin typeface="Arial" pitchFamily="34" charset="0"/>
                <a:cs typeface="Arial" pitchFamily="34" charset="0"/>
              </a:rPr>
              <a:t>En nuestra Diócesis de Guadalajara, vivimos la </a:t>
            </a:r>
            <a:r>
              <a:rPr lang="es-MX" sz="2400" dirty="0" smtClean="0">
                <a:solidFill>
                  <a:schemeClr val="bg1"/>
                </a:solidFill>
                <a:latin typeface="Arial" pitchFamily="34" charset="0"/>
                <a:cs typeface="Arial" pitchFamily="34" charset="0"/>
              </a:rPr>
              <a:t>misma </a:t>
            </a:r>
            <a:r>
              <a:rPr lang="es-MX" sz="2400" dirty="0" smtClean="0">
                <a:solidFill>
                  <a:schemeClr val="bg1"/>
                </a:solidFill>
                <a:latin typeface="Arial" pitchFamily="34" charset="0"/>
                <a:cs typeface="Arial" pitchFamily="34" charset="0"/>
              </a:rPr>
              <a:t>realidad o peor aún, ya que algunos Templos o Conjuntos de Pastoral han sido intervenidos por Párrocos con iniciativa pero sin gusto estético, y como resultado, los espacios pastorales se han empobrecido y se ha dañado el diseño original.</a:t>
            </a:r>
          </a:p>
          <a:p>
            <a:pPr marL="0" indent="0" algn="just">
              <a:buNone/>
            </a:pPr>
            <a:r>
              <a:rPr lang="es-MX" sz="2400" dirty="0" smtClean="0">
                <a:solidFill>
                  <a:schemeClr val="bg1"/>
                </a:solidFill>
                <a:latin typeface="Arial" pitchFamily="34" charset="0"/>
                <a:cs typeface="Arial" pitchFamily="34" charset="0"/>
              </a:rPr>
              <a:t>En muchos casos se aduce el beneficio pastoral aunque también parecería que es un capricho o gusto personal.</a:t>
            </a:r>
          </a:p>
          <a:p>
            <a:pPr marL="0" indent="0" algn="just">
              <a:buNone/>
            </a:pPr>
            <a:r>
              <a:rPr lang="es-MX" sz="2400" dirty="0" smtClean="0">
                <a:solidFill>
                  <a:schemeClr val="bg1"/>
                </a:solidFill>
                <a:latin typeface="Arial" pitchFamily="34" charset="0"/>
                <a:cs typeface="Arial" pitchFamily="34" charset="0"/>
              </a:rPr>
              <a:t>Se han dado casos de sacerdotes que sin la previa autorización han dañado el patrimonio artístico al mandar restaurar imágenes con personas incompetentes o al mandar renovar la orfebrería a talleres anónimos que no ofrecen calidad ni garantía.</a:t>
            </a:r>
            <a:endParaRPr lang="es-MX" sz="18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52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21808" y="3827247"/>
            <a:ext cx="2300383" cy="2962615"/>
          </a:xfrm>
        </p:spPr>
      </p:pic>
      <p:sp>
        <p:nvSpPr>
          <p:cNvPr id="3" name="2 Marcador de contenido"/>
          <p:cNvSpPr>
            <a:spLocks noGrp="1"/>
          </p:cNvSpPr>
          <p:nvPr>
            <p:ph sz="half" idx="2"/>
          </p:nvPr>
        </p:nvSpPr>
        <p:spPr>
          <a:xfrm>
            <a:off x="251520" y="44624"/>
            <a:ext cx="8640960" cy="3816424"/>
          </a:xfrm>
        </p:spPr>
        <p:txBody>
          <a:bodyPr>
            <a:noAutofit/>
          </a:bodyPr>
          <a:lstStyle/>
          <a:p>
            <a:pPr marL="0" indent="0" algn="just">
              <a:buNone/>
            </a:pPr>
            <a:r>
              <a:rPr lang="es-MX" dirty="0" smtClean="0">
                <a:solidFill>
                  <a:schemeClr val="bg1"/>
                </a:solidFill>
                <a:latin typeface="Arial" pitchFamily="34" charset="0"/>
                <a:cs typeface="Arial" pitchFamily="34" charset="0"/>
              </a:rPr>
              <a:t>¿Qué se debe hacer en el caso de que se presente  la necesidad de construir, adaptar, remodelar, o restaurar el Templo o lugares donde se desarrolla la tarea pastoral en una comunidad que se le confía?. Lo primero debe ser pensar que uno solo no puede con toda la responsabilidad, por lo tanto es necesario formar un equipo de profesionistas, capacitadas en su área y en el tema del espacio litúrgico.</a:t>
            </a:r>
            <a:endParaRPr lang="es-MX"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599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2163215" cy="6858000"/>
          </a:xfrm>
        </p:spPr>
      </p:pic>
      <p:sp>
        <p:nvSpPr>
          <p:cNvPr id="3" name="2 Marcador de contenido"/>
          <p:cNvSpPr>
            <a:spLocks noGrp="1"/>
          </p:cNvSpPr>
          <p:nvPr>
            <p:ph sz="half" idx="2"/>
          </p:nvPr>
        </p:nvSpPr>
        <p:spPr>
          <a:xfrm>
            <a:off x="2267744" y="0"/>
            <a:ext cx="6876256" cy="6858000"/>
          </a:xfrm>
        </p:spPr>
        <p:txBody>
          <a:bodyPr>
            <a:noAutofit/>
          </a:bodyPr>
          <a:lstStyle/>
          <a:p>
            <a:pPr marL="0" indent="0" algn="just">
              <a:buNone/>
            </a:pPr>
            <a:r>
              <a:rPr lang="es-MX" sz="2200" dirty="0" smtClean="0">
                <a:solidFill>
                  <a:srgbClr val="FFC000"/>
                </a:solidFill>
                <a:latin typeface="Arial" pitchFamily="34" charset="0"/>
                <a:cs typeface="Arial" pitchFamily="34" charset="0"/>
              </a:rPr>
              <a:t>A continuación presento una lista de aquellos que deberían formar parte de un buen equipo de trabajo:</a:t>
            </a:r>
          </a:p>
          <a:p>
            <a:pPr marL="449263" indent="-449263" algn="just">
              <a:buFont typeface="+mj-lt"/>
              <a:buAutoNum type="arabicPeriod"/>
            </a:pPr>
            <a:r>
              <a:rPr lang="es-MX" sz="2200" dirty="0" smtClean="0">
                <a:solidFill>
                  <a:schemeClr val="bg1"/>
                </a:solidFill>
                <a:latin typeface="Arial" pitchFamily="34" charset="0"/>
                <a:cs typeface="Arial" pitchFamily="34" charset="0"/>
              </a:rPr>
              <a:t>Párroco y vicarios. </a:t>
            </a:r>
            <a:r>
              <a:rPr lang="es-MX" sz="2200" dirty="0">
                <a:solidFill>
                  <a:schemeClr val="bg1"/>
                </a:solidFill>
                <a:latin typeface="Arial" pitchFamily="34" charset="0"/>
                <a:cs typeface="Arial" pitchFamily="34" charset="0"/>
              </a:rPr>
              <a:t>R</a:t>
            </a:r>
            <a:r>
              <a:rPr lang="es-MX" sz="2200" dirty="0" smtClean="0">
                <a:solidFill>
                  <a:schemeClr val="bg1"/>
                </a:solidFill>
                <a:latin typeface="Arial" pitchFamily="34" charset="0"/>
                <a:cs typeface="Arial" pitchFamily="34" charset="0"/>
              </a:rPr>
              <a:t>esponsables de la comunidad cristiana, como equipo DEBEN promover la obra material, no es responsabilidad de un padre.</a:t>
            </a:r>
          </a:p>
          <a:p>
            <a:pPr marL="449263" indent="-449263" algn="just">
              <a:buFont typeface="+mj-lt"/>
              <a:buAutoNum type="arabicPeriod"/>
            </a:pPr>
            <a:r>
              <a:rPr lang="es-MX" sz="2200" dirty="0" smtClean="0">
                <a:solidFill>
                  <a:schemeClr val="bg1"/>
                </a:solidFill>
                <a:latin typeface="Arial" pitchFamily="34" charset="0"/>
                <a:cs typeface="Arial" pitchFamily="34" charset="0"/>
              </a:rPr>
              <a:t>Arquitecto: Versado en los criterios que expresa la IGMR, será quien fragüe el diseño con las necesidades que expongan pastores y fieles. El podrá llevar la coordinación de ejecutar la obra.</a:t>
            </a:r>
          </a:p>
          <a:p>
            <a:pPr marL="449263" indent="-449263" algn="just">
              <a:buFont typeface="+mj-lt"/>
              <a:buAutoNum type="arabicPeriod"/>
            </a:pPr>
            <a:r>
              <a:rPr lang="es-MX" sz="2200" dirty="0" smtClean="0">
                <a:solidFill>
                  <a:schemeClr val="bg1"/>
                </a:solidFill>
                <a:latin typeface="Arial" pitchFamily="34" charset="0"/>
                <a:cs typeface="Arial" pitchFamily="34" charset="0"/>
              </a:rPr>
              <a:t>Ingeniero calculista: Responsable de calcular la resistencia de las estructuras a fin de que resista las inclemencias de la naturaleza. El mismo podrá diseñar las instalaciones propias de los espacios </a:t>
            </a:r>
            <a:r>
              <a:rPr lang="es-MX" sz="1800" dirty="0" smtClean="0">
                <a:solidFill>
                  <a:schemeClr val="bg1"/>
                </a:solidFill>
                <a:latin typeface="Arial" pitchFamily="34" charset="0"/>
                <a:cs typeface="Arial" pitchFamily="34" charset="0"/>
              </a:rPr>
              <a:t>(Agua, luz, drenaje, telefonía, sistemas de cómputo, aire acondicionado etc.)</a:t>
            </a:r>
          </a:p>
          <a:p>
            <a:pPr marL="449263" indent="-449263" algn="just">
              <a:buFont typeface="+mj-lt"/>
              <a:buAutoNum type="arabicPeriod"/>
            </a:pPr>
            <a:r>
              <a:rPr lang="es-MX" sz="2200" dirty="0" smtClean="0">
                <a:solidFill>
                  <a:schemeClr val="bg1"/>
                </a:solidFill>
                <a:latin typeface="Arial" pitchFamily="34" charset="0"/>
                <a:cs typeface="Arial" pitchFamily="34" charset="0"/>
              </a:rPr>
              <a:t>Artistas: Tener gente de buen gusto para poder valorar los trabajos que se manden hacer al pintor, escultor, vitralista, artesano, etc.</a:t>
            </a:r>
          </a:p>
        </p:txBody>
      </p:sp>
    </p:spTree>
    <p:extLst>
      <p:ext uri="{BB962C8B-B14F-4D97-AF65-F5344CB8AC3E}">
        <p14:creationId xmlns:p14="http://schemas.microsoft.com/office/powerpoint/2010/main" val="35207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par>
                          <p:cTn id="24" fill="hold">
                            <p:stCondLst>
                              <p:cond delay="10000"/>
                            </p:stCondLst>
                            <p:childTnLst>
                              <p:par>
                                <p:cTn id="25" presetID="8"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ou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850106"/>
          </a:xfrm>
        </p:spPr>
        <p:txBody>
          <a:bodyPr>
            <a:normAutofit/>
          </a:bodyPr>
          <a:lstStyle/>
          <a:p>
            <a:r>
              <a:rPr lang="es-MX" b="1" dirty="0" smtClean="0">
                <a:solidFill>
                  <a:srgbClr val="FF3300"/>
                </a:solidFill>
                <a:latin typeface="Arial" pitchFamily="34" charset="0"/>
                <a:cs typeface="Arial" pitchFamily="34" charset="0"/>
              </a:rPr>
              <a:t>OBJETIVO GENERAL: </a:t>
            </a:r>
            <a:endParaRPr lang="es-MX"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1124745"/>
            <a:ext cx="2592288" cy="5184576"/>
          </a:xfrm>
        </p:spPr>
      </p:pic>
      <p:sp>
        <p:nvSpPr>
          <p:cNvPr id="3" name="2 Marcador de contenido"/>
          <p:cNvSpPr>
            <a:spLocks noGrp="1"/>
          </p:cNvSpPr>
          <p:nvPr>
            <p:ph sz="half" idx="2"/>
          </p:nvPr>
        </p:nvSpPr>
        <p:spPr>
          <a:xfrm>
            <a:off x="2771800" y="980728"/>
            <a:ext cx="6192688" cy="5760640"/>
          </a:xfrm>
        </p:spPr>
        <p:txBody>
          <a:bodyPr>
            <a:noAutofit/>
          </a:bodyPr>
          <a:lstStyle/>
          <a:p>
            <a:pPr marL="0" indent="0" algn="just">
              <a:buNone/>
            </a:pPr>
            <a:r>
              <a:rPr lang="es-MX" sz="3200" dirty="0" smtClean="0">
                <a:solidFill>
                  <a:schemeClr val="bg1"/>
                </a:solidFill>
                <a:latin typeface="Arial" pitchFamily="34" charset="0"/>
                <a:cs typeface="Arial" pitchFamily="34" charset="0"/>
              </a:rPr>
              <a:t>Presentar el perfil general de aquellos que participan en el diseño y construcción de un Conjunto de Pastoral, antes de iniciar los trabajos, de manera que, por su experiencia de discípulos y misioneros, se garantice la funcionalidad, dignidad y calidad de los espacios pastorales (catequética, litúrgica, y social).</a:t>
            </a:r>
            <a:endParaRPr lang="es-MX"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486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2163215" cy="6858000"/>
          </a:xfrm>
        </p:spPr>
      </p:pic>
      <p:sp>
        <p:nvSpPr>
          <p:cNvPr id="3" name="2 Marcador de contenido"/>
          <p:cNvSpPr>
            <a:spLocks noGrp="1"/>
          </p:cNvSpPr>
          <p:nvPr>
            <p:ph sz="half" idx="2"/>
          </p:nvPr>
        </p:nvSpPr>
        <p:spPr>
          <a:xfrm>
            <a:off x="2267744" y="44624"/>
            <a:ext cx="6768752" cy="6813376"/>
          </a:xfrm>
        </p:spPr>
        <p:txBody>
          <a:bodyPr>
            <a:noAutofit/>
          </a:bodyPr>
          <a:lstStyle/>
          <a:p>
            <a:pPr marL="363538" indent="-363538" algn="just">
              <a:buFont typeface="+mj-lt"/>
              <a:buAutoNum type="arabicPeriod" startAt="5"/>
            </a:pPr>
            <a:r>
              <a:rPr lang="es-MX" sz="2000" dirty="0" smtClean="0">
                <a:solidFill>
                  <a:schemeClr val="bg1"/>
                </a:solidFill>
                <a:latin typeface="Arial" pitchFamily="34" charset="0"/>
                <a:cs typeface="Arial" pitchFamily="34" charset="0"/>
              </a:rPr>
              <a:t>Equipo de Economía: Conformado no solo por un administrador que inspeccione los gastos sino también por gente creativa que sepa obtener los recursos necesarios. Que pague los sueldos y que brinde cuentas a la comunidad. Ellos mismos se encargarán de todo lo referente a los contratos de los trabajadores de la construcción, del Seguro y del pago de permisos.</a:t>
            </a:r>
          </a:p>
          <a:p>
            <a:pPr marL="363538" indent="-363538" algn="just">
              <a:buFont typeface="+mj-lt"/>
              <a:buAutoNum type="arabicPeriod" startAt="5"/>
            </a:pPr>
            <a:r>
              <a:rPr lang="es-MX" sz="2000" dirty="0" smtClean="0">
                <a:solidFill>
                  <a:schemeClr val="bg1"/>
                </a:solidFill>
                <a:latin typeface="Arial" pitchFamily="34" charset="0"/>
                <a:cs typeface="Arial" pitchFamily="34" charset="0"/>
              </a:rPr>
              <a:t>Secretario: que lleve, mediante actas, la historia de la obra pero a la vez le dé continuidad de los trabajos. Que tenga la aceptación y la capacidad de poder convocar al equipo en pleno en el momento necesario.</a:t>
            </a:r>
          </a:p>
          <a:p>
            <a:pPr marL="363538" indent="-363538" algn="just">
              <a:buFont typeface="+mj-lt"/>
              <a:buAutoNum type="arabicPeriod" startAt="5"/>
            </a:pPr>
            <a:r>
              <a:rPr lang="es-MX" sz="2000" dirty="0" smtClean="0">
                <a:solidFill>
                  <a:schemeClr val="bg1"/>
                </a:solidFill>
                <a:latin typeface="Arial" pitchFamily="34" charset="0"/>
                <a:cs typeface="Arial" pitchFamily="34" charset="0"/>
              </a:rPr>
              <a:t>Comunidad parroquial: El Equipo Coordinador Básico o algunos Agentes de Pastoral que sientan que la obra es suya y en caso de cambio del Equipo sacerdotal, que la obra no se paralice, sino que prosiga.</a:t>
            </a:r>
          </a:p>
          <a:p>
            <a:pPr marL="363538" indent="-363538" algn="just">
              <a:buFont typeface="+mj-lt"/>
              <a:buAutoNum type="arabicPeriod" startAt="5"/>
            </a:pPr>
            <a:r>
              <a:rPr lang="es-MX" sz="2000" dirty="0" smtClean="0">
                <a:solidFill>
                  <a:schemeClr val="bg1"/>
                </a:solidFill>
                <a:latin typeface="Arial" pitchFamily="34" charset="0"/>
                <a:cs typeface="Arial" pitchFamily="34" charset="0"/>
              </a:rPr>
              <a:t>Herrero: De preferencia que sea de la misma comunidad, que motivado con el proyecto realice un trabajo digno (basado en diseños del arquitecto para la </a:t>
            </a:r>
            <a:r>
              <a:rPr lang="es-MX" sz="2000" dirty="0" err="1" smtClean="0">
                <a:solidFill>
                  <a:schemeClr val="bg1"/>
                </a:solidFill>
                <a:latin typeface="Arial" pitchFamily="34" charset="0"/>
                <a:cs typeface="Arial" pitchFamily="34" charset="0"/>
              </a:rPr>
              <a:t>manguetería</a:t>
            </a:r>
            <a:r>
              <a:rPr lang="es-MX" sz="2000" dirty="0" smtClean="0">
                <a:solidFill>
                  <a:schemeClr val="bg1"/>
                </a:solidFill>
                <a:latin typeface="Arial" pitchFamily="34" charset="0"/>
                <a:cs typeface="Arial" pitchFamily="34" charset="0"/>
              </a:rPr>
              <a:t>) y de calidad, de modo que el producto no sea comercial (original) y el costo sea más económico que los otros talleres.</a:t>
            </a:r>
          </a:p>
        </p:txBody>
      </p:sp>
    </p:spTree>
    <p:extLst>
      <p:ext uri="{BB962C8B-B14F-4D97-AF65-F5344CB8AC3E}">
        <p14:creationId xmlns:p14="http://schemas.microsoft.com/office/powerpoint/2010/main" val="22599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2163215" cy="6858000"/>
          </a:xfrm>
        </p:spPr>
      </p:pic>
      <p:sp>
        <p:nvSpPr>
          <p:cNvPr id="3" name="2 Marcador de contenido"/>
          <p:cNvSpPr>
            <a:spLocks noGrp="1"/>
          </p:cNvSpPr>
          <p:nvPr>
            <p:ph sz="half" idx="2"/>
          </p:nvPr>
        </p:nvSpPr>
        <p:spPr>
          <a:xfrm>
            <a:off x="2267744" y="44624"/>
            <a:ext cx="6768752" cy="6813376"/>
          </a:xfrm>
        </p:spPr>
        <p:txBody>
          <a:bodyPr>
            <a:noAutofit/>
          </a:bodyPr>
          <a:lstStyle/>
          <a:p>
            <a:pPr marL="536575" indent="-536575" algn="just">
              <a:buFont typeface="+mj-lt"/>
              <a:buAutoNum type="arabicPeriod" startAt="9"/>
            </a:pPr>
            <a:r>
              <a:rPr lang="es-MX" sz="2300" dirty="0" smtClean="0">
                <a:solidFill>
                  <a:schemeClr val="bg1"/>
                </a:solidFill>
                <a:latin typeface="Arial" pitchFamily="34" charset="0"/>
                <a:cs typeface="Arial" pitchFamily="34" charset="0"/>
              </a:rPr>
              <a:t>Carpintero: De preferencia, sea de la misma comunidad, que entusiasmado con la obra realice un trabajo resistente (con buena madera) basándose en el diseño del arquitecto, que ofrezca calidad, y el costo sea más económico que los otros talleres.</a:t>
            </a:r>
          </a:p>
          <a:p>
            <a:pPr marL="536575" indent="-536575" algn="just">
              <a:buFont typeface="+mj-lt"/>
              <a:buAutoNum type="arabicPeriod" startAt="9"/>
            </a:pPr>
            <a:r>
              <a:rPr lang="es-MX" sz="2300" dirty="0" smtClean="0">
                <a:solidFill>
                  <a:schemeClr val="bg1"/>
                </a:solidFill>
                <a:latin typeface="Arial" pitchFamily="34" charset="0"/>
                <a:cs typeface="Arial" pitchFamily="34" charset="0"/>
              </a:rPr>
              <a:t>Comisión Diocesana de Arte Sacro: Que asesore al equipo, que revise el proyecto al arquitecto y sugiera, por su experiencia, los criterios constructivos y la manera de agilizar los trámites o permisos. Que supervise la obra en su desarrollo.</a:t>
            </a:r>
          </a:p>
          <a:p>
            <a:pPr marL="536575" indent="-536575" algn="just">
              <a:buFont typeface="+mj-lt"/>
              <a:buAutoNum type="arabicPeriod" startAt="9"/>
            </a:pPr>
            <a:r>
              <a:rPr lang="es-MX" sz="2300" dirty="0" smtClean="0">
                <a:solidFill>
                  <a:schemeClr val="bg1"/>
                </a:solidFill>
                <a:latin typeface="Arial" pitchFamily="34" charset="0"/>
                <a:cs typeface="Arial" pitchFamily="34" charset="0"/>
              </a:rPr>
              <a:t>Secretaría de Contraloría y Desarrollo Administrativo (SECODAM) o Secretaría de Gobernación (SG): Por tener el control de propiedad Federal, otorga los permisos, e inspecciona según el caso.</a:t>
            </a:r>
          </a:p>
          <a:p>
            <a:pPr marL="536575" indent="-536575" algn="just">
              <a:buFont typeface="+mj-lt"/>
              <a:buAutoNum type="arabicPeriod" startAt="9"/>
            </a:pPr>
            <a:r>
              <a:rPr lang="es-MX" sz="2300" dirty="0" smtClean="0">
                <a:solidFill>
                  <a:schemeClr val="bg1"/>
                </a:solidFill>
                <a:latin typeface="Arial" pitchFamily="34" charset="0"/>
                <a:cs typeface="Arial" pitchFamily="34" charset="0"/>
              </a:rPr>
              <a:t>Ayuntamiento Municipal: Responsable de los permisos y la inspección.</a:t>
            </a:r>
          </a:p>
        </p:txBody>
      </p:sp>
    </p:spTree>
    <p:extLst>
      <p:ext uri="{BB962C8B-B14F-4D97-AF65-F5344CB8AC3E}">
        <p14:creationId xmlns:p14="http://schemas.microsoft.com/office/powerpoint/2010/main" val="2186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3152497" cy="6858000"/>
          </a:xfrm>
        </p:spPr>
        <p:txBody>
          <a:bodyPr vert="vert270">
            <a:normAutofit fontScale="90000"/>
          </a:bodyPr>
          <a:lstStyle/>
          <a:p>
            <a:r>
              <a:rPr lang="es-MX" sz="4800" b="1" dirty="0" smtClean="0">
                <a:solidFill>
                  <a:srgbClr val="FF3300"/>
                </a:solidFill>
                <a:latin typeface="Arial" pitchFamily="34" charset="0"/>
                <a:cs typeface="Arial" pitchFamily="34" charset="0"/>
              </a:rPr>
              <a:t>IV.	PENSAR:</a:t>
            </a:r>
            <a:br>
              <a:rPr lang="es-MX" sz="4800" b="1" dirty="0" smtClean="0">
                <a:solidFill>
                  <a:srgbClr val="FF3300"/>
                </a:solidFill>
                <a:latin typeface="Arial" pitchFamily="34" charset="0"/>
                <a:cs typeface="Arial" pitchFamily="34" charset="0"/>
              </a:rPr>
            </a:br>
            <a:r>
              <a:rPr lang="es-MX" sz="4800" b="1" dirty="0" smtClean="0">
                <a:solidFill>
                  <a:srgbClr val="FF3300"/>
                </a:solidFill>
                <a:latin typeface="Arial" pitchFamily="34" charset="0"/>
                <a:cs typeface="Arial" pitchFamily="34" charset="0"/>
              </a:rPr>
              <a:t>TEXTOS BÍBLICOS Y TEXTOS DEL MAGISTERIO</a:t>
            </a:r>
            <a:br>
              <a:rPr lang="es-MX" sz="4800" b="1" dirty="0" smtClean="0">
                <a:solidFill>
                  <a:srgbClr val="FF3300"/>
                </a:solidFill>
                <a:latin typeface="Arial" pitchFamily="34" charset="0"/>
                <a:cs typeface="Arial" pitchFamily="34" charset="0"/>
              </a:rPr>
            </a:br>
            <a:r>
              <a:rPr lang="es-MX" sz="4800" b="1" dirty="0" smtClean="0">
                <a:solidFill>
                  <a:srgbClr val="FF3300"/>
                </a:solidFill>
                <a:latin typeface="Arial" pitchFamily="34" charset="0"/>
                <a:cs typeface="Arial" pitchFamily="34" charset="0"/>
              </a:rPr>
              <a:t>SOBRE EL TEMA.</a:t>
            </a:r>
            <a:endParaRPr lang="es-MX" sz="48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63620" y="260648"/>
            <a:ext cx="4428860" cy="6262784"/>
          </a:xfrm>
        </p:spPr>
      </p:pic>
    </p:spTree>
    <p:extLst>
      <p:ext uri="{BB962C8B-B14F-4D97-AF65-F5344CB8AC3E}">
        <p14:creationId xmlns:p14="http://schemas.microsoft.com/office/powerpoint/2010/main" val="6077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504" y="116632"/>
            <a:ext cx="3604426" cy="6624736"/>
          </a:xfrm>
        </p:spPr>
      </p:pic>
      <p:sp>
        <p:nvSpPr>
          <p:cNvPr id="3" name="2 Marcador de contenido"/>
          <p:cNvSpPr>
            <a:spLocks noGrp="1"/>
          </p:cNvSpPr>
          <p:nvPr>
            <p:ph sz="half" idx="2"/>
          </p:nvPr>
        </p:nvSpPr>
        <p:spPr>
          <a:xfrm>
            <a:off x="3851920" y="44624"/>
            <a:ext cx="5112568" cy="6813376"/>
          </a:xfrm>
        </p:spPr>
        <p:txBody>
          <a:bodyPr>
            <a:noAutofit/>
          </a:bodyPr>
          <a:lstStyle/>
          <a:p>
            <a:pPr marL="0" indent="0" algn="just">
              <a:buNone/>
            </a:pPr>
            <a:r>
              <a:rPr lang="es-MX" sz="2000" dirty="0" smtClean="0">
                <a:solidFill>
                  <a:srgbClr val="FFC000"/>
                </a:solidFill>
                <a:latin typeface="Arial" pitchFamily="34" charset="0"/>
                <a:cs typeface="Arial" pitchFamily="34" charset="0"/>
              </a:rPr>
              <a:t>«Id, pues, y haced discípulos a todas las gentes bautizándolas en el nombre del Padre y del Hijo y del Espíritu Santo, y enseñándoles a guardar todo lo que yo os he mandado» </a:t>
            </a:r>
            <a:r>
              <a:rPr lang="es-MX" sz="2000" dirty="0" smtClean="0">
                <a:solidFill>
                  <a:schemeClr val="bg1"/>
                </a:solidFill>
                <a:latin typeface="Arial" pitchFamily="34" charset="0"/>
                <a:cs typeface="Arial" pitchFamily="34" charset="0"/>
              </a:rPr>
              <a:t>(Mt 28, 19-20).</a:t>
            </a:r>
          </a:p>
          <a:p>
            <a:pPr marL="0" indent="0" algn="just">
              <a:buNone/>
            </a:pPr>
            <a:r>
              <a:rPr lang="es-MX" sz="2000" dirty="0" smtClean="0">
                <a:solidFill>
                  <a:schemeClr val="bg1"/>
                </a:solidFill>
                <a:latin typeface="Arial" pitchFamily="34" charset="0"/>
                <a:cs typeface="Arial" pitchFamily="34" charset="0"/>
              </a:rPr>
              <a:t>Con estas palabras, Jesucristo, antes de subir al cielo y sentarse a la derecha de Dios Padre (cf. </a:t>
            </a:r>
            <a:r>
              <a:rPr lang="es-MX" sz="2000" dirty="0" err="1" smtClean="0">
                <a:solidFill>
                  <a:schemeClr val="bg1"/>
                </a:solidFill>
                <a:latin typeface="Arial" pitchFamily="34" charset="0"/>
                <a:cs typeface="Arial" pitchFamily="34" charset="0"/>
              </a:rPr>
              <a:t>Ef</a:t>
            </a:r>
            <a:r>
              <a:rPr lang="es-MX" sz="2000" dirty="0" smtClean="0">
                <a:solidFill>
                  <a:schemeClr val="bg1"/>
                </a:solidFill>
                <a:latin typeface="Arial" pitchFamily="34" charset="0"/>
                <a:cs typeface="Arial" pitchFamily="34" charset="0"/>
              </a:rPr>
              <a:t> 1, 20), envió a sus discípulos a proclamar la Buena Noticia al mundo entero. </a:t>
            </a:r>
          </a:p>
          <a:p>
            <a:pPr marL="0" indent="0" algn="just">
              <a:buNone/>
            </a:pPr>
            <a:r>
              <a:rPr lang="es-MX" sz="2000" dirty="0" smtClean="0">
                <a:solidFill>
                  <a:schemeClr val="bg1"/>
                </a:solidFill>
                <a:latin typeface="Arial" pitchFamily="34" charset="0"/>
                <a:cs typeface="Arial" pitchFamily="34" charset="0"/>
              </a:rPr>
              <a:t>La tarea era inmensa, más allá de sus posibilidades.</a:t>
            </a:r>
          </a:p>
          <a:p>
            <a:pPr marL="0" indent="0" algn="just">
              <a:buNone/>
            </a:pPr>
            <a:r>
              <a:rPr lang="es-MX" sz="2000" dirty="0" smtClean="0">
                <a:solidFill>
                  <a:schemeClr val="bg1"/>
                </a:solidFill>
                <a:latin typeface="Arial" pitchFamily="34" charset="0"/>
                <a:cs typeface="Arial" pitchFamily="34" charset="0"/>
              </a:rPr>
              <a:t>Para darles coraje el Señor Jesús promete la venida del Paráclito, que el Padre enviará en su nombre (cf. Jn 14, 26) y que los «guiará hasta la verdad completa» (Jn 16, 13).</a:t>
            </a:r>
          </a:p>
          <a:p>
            <a:pPr marL="0" indent="0" algn="just">
              <a:buNone/>
            </a:pPr>
            <a:r>
              <a:rPr lang="es-MX" sz="2000" dirty="0" smtClean="0">
                <a:solidFill>
                  <a:schemeClr val="bg1"/>
                </a:solidFill>
                <a:latin typeface="Arial" pitchFamily="34" charset="0"/>
                <a:cs typeface="Arial" pitchFamily="34" charset="0"/>
              </a:rPr>
              <a:t>Además, asegura su presencia constante: «Y he aquí que yo estoy con vosotros todos los días hasta el fin del mundo» (Mt 28, 20). </a:t>
            </a:r>
          </a:p>
        </p:txBody>
      </p:sp>
    </p:spTree>
    <p:extLst>
      <p:ext uri="{BB962C8B-B14F-4D97-AF65-F5344CB8AC3E}">
        <p14:creationId xmlns:p14="http://schemas.microsoft.com/office/powerpoint/2010/main" val="37993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par>
                          <p:cTn id="24" fill="hold">
                            <p:stCondLst>
                              <p:cond delay="10000"/>
                            </p:stCondLst>
                            <p:childTnLst>
                              <p:par>
                                <p:cTn id="25" presetID="8"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ou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91680" y="3501008"/>
            <a:ext cx="5760640" cy="3177004"/>
          </a:xfrm>
        </p:spPr>
      </p:pic>
      <p:sp>
        <p:nvSpPr>
          <p:cNvPr id="3" name="2 Marcador de contenido"/>
          <p:cNvSpPr>
            <a:spLocks noGrp="1"/>
          </p:cNvSpPr>
          <p:nvPr>
            <p:ph sz="half" idx="2"/>
          </p:nvPr>
        </p:nvSpPr>
        <p:spPr>
          <a:xfrm>
            <a:off x="251520" y="44624"/>
            <a:ext cx="8712968" cy="3456384"/>
          </a:xfrm>
        </p:spPr>
        <p:txBody>
          <a:bodyPr>
            <a:noAutofit/>
          </a:bodyPr>
          <a:lstStyle/>
          <a:p>
            <a:pPr marL="0" indent="0" algn="ctr">
              <a:buNone/>
            </a:pPr>
            <a:r>
              <a:rPr lang="es-MX" dirty="0" smtClean="0">
                <a:solidFill>
                  <a:srgbClr val="FFC000"/>
                </a:solidFill>
                <a:latin typeface="Arial" pitchFamily="34" charset="0"/>
                <a:cs typeface="Arial" pitchFamily="34" charset="0"/>
              </a:rPr>
              <a:t>A continuación transcribo los criterios generales que se deben tener en cuenta para la construcción de los espacios de culto.</a:t>
            </a:r>
          </a:p>
          <a:p>
            <a:pPr marL="0" indent="0" algn="ctr">
              <a:buNone/>
            </a:pPr>
            <a:endParaRPr lang="es-MX" dirty="0" smtClean="0">
              <a:solidFill>
                <a:srgbClr val="FFC000"/>
              </a:solidFill>
              <a:latin typeface="Arial" pitchFamily="34" charset="0"/>
              <a:cs typeface="Arial" pitchFamily="34" charset="0"/>
            </a:endParaRPr>
          </a:p>
          <a:p>
            <a:pPr marL="0" indent="0" algn="ctr">
              <a:buNone/>
            </a:pPr>
            <a:r>
              <a:rPr lang="es-MX" dirty="0" smtClean="0">
                <a:solidFill>
                  <a:schemeClr val="bg1"/>
                </a:solidFill>
                <a:latin typeface="Arial" pitchFamily="34" charset="0"/>
                <a:cs typeface="Arial" pitchFamily="34" charset="0"/>
              </a:rPr>
              <a:t>CAPÍTULO V DE LA IGMR</a:t>
            </a:r>
          </a:p>
          <a:p>
            <a:pPr marL="0" indent="0" algn="ctr">
              <a:buNone/>
            </a:pPr>
            <a:r>
              <a:rPr lang="es-MX" dirty="0" smtClean="0">
                <a:solidFill>
                  <a:schemeClr val="bg1"/>
                </a:solidFill>
                <a:latin typeface="Arial" pitchFamily="34" charset="0"/>
                <a:cs typeface="Arial" pitchFamily="34" charset="0"/>
              </a:rPr>
              <a:t>DISPOSICIÓN Y ORNATO DE LAS IGLESIAS PARA LA CELEBRACIÓN EUCARÍSTICA</a:t>
            </a:r>
          </a:p>
        </p:txBody>
      </p:sp>
    </p:spTree>
    <p:extLst>
      <p:ext uri="{BB962C8B-B14F-4D97-AF65-F5344CB8AC3E}">
        <p14:creationId xmlns:p14="http://schemas.microsoft.com/office/powerpoint/2010/main" val="258974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out)">
                                      <p:cBhvr>
                                        <p:cTn id="15" dur="2000"/>
                                        <p:tgtEl>
                                          <p:spTgt spid="3">
                                            <p:txEl>
                                              <p:pRg st="2" end="2"/>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out)">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19872" y="5075170"/>
            <a:ext cx="2304256" cy="1714691"/>
          </a:xfrm>
        </p:spPr>
      </p:pic>
      <p:sp>
        <p:nvSpPr>
          <p:cNvPr id="3" name="2 Marcador de contenido"/>
          <p:cNvSpPr>
            <a:spLocks noGrp="1"/>
          </p:cNvSpPr>
          <p:nvPr>
            <p:ph sz="half" idx="2"/>
          </p:nvPr>
        </p:nvSpPr>
        <p:spPr>
          <a:xfrm>
            <a:off x="251520" y="44624"/>
            <a:ext cx="8640960" cy="3816424"/>
          </a:xfrm>
        </p:spPr>
        <p:txBody>
          <a:bodyPr>
            <a:noAutofit/>
          </a:bodyPr>
          <a:lstStyle/>
          <a:p>
            <a:pPr marL="0" indent="0" algn="ctr">
              <a:buNone/>
            </a:pPr>
            <a:r>
              <a:rPr lang="es-MX" dirty="0" smtClean="0">
                <a:solidFill>
                  <a:srgbClr val="FFC000"/>
                </a:solidFill>
                <a:latin typeface="Arial" pitchFamily="34" charset="0"/>
                <a:cs typeface="Arial" pitchFamily="34" charset="0"/>
              </a:rPr>
              <a:t>I.  PRINCIPIOS GENERALES</a:t>
            </a:r>
          </a:p>
          <a:p>
            <a:pPr marL="0" indent="0" algn="just">
              <a:buNone/>
            </a:pPr>
            <a:r>
              <a:rPr lang="es-MX" dirty="0" smtClean="0">
                <a:solidFill>
                  <a:schemeClr val="bg1"/>
                </a:solidFill>
                <a:latin typeface="Arial" pitchFamily="34" charset="0"/>
                <a:cs typeface="Arial" pitchFamily="34" charset="0"/>
              </a:rPr>
              <a:t>253. Para la celebración de la Eucaristía el pueblo de Dios se congrega generalmente en la iglesia, o cuando no la hay, en algún lugar honesto que sea digno de tan gran misterio.</a:t>
            </a:r>
          </a:p>
          <a:p>
            <a:pPr marL="0" indent="0" algn="just">
              <a:buNone/>
            </a:pPr>
            <a:r>
              <a:rPr lang="es-MX" dirty="0" smtClean="0">
                <a:solidFill>
                  <a:schemeClr val="bg1"/>
                </a:solidFill>
                <a:latin typeface="Arial" pitchFamily="34" charset="0"/>
                <a:cs typeface="Arial" pitchFamily="34" charset="0"/>
              </a:rPr>
              <a:t>Las iglesias, por consiguiente, y los demás sitios sean aptos para la realización de la acción sagrada y para que se obtenga una activa participación de los fieles. Además, los edificios sagrados y los objetos que pertenecen al culto divino sean, en verdad, dignos y bellos, signos y símbolos de las realidades celestiales .</a:t>
            </a:r>
          </a:p>
        </p:txBody>
      </p:sp>
    </p:spTree>
    <p:extLst>
      <p:ext uri="{BB962C8B-B14F-4D97-AF65-F5344CB8AC3E}">
        <p14:creationId xmlns:p14="http://schemas.microsoft.com/office/powerpoint/2010/main" val="286542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03848" y="5373216"/>
            <a:ext cx="3267522" cy="1429541"/>
          </a:xfrm>
        </p:spPr>
      </p:pic>
      <p:sp>
        <p:nvSpPr>
          <p:cNvPr id="3" name="2 Marcador de contenido"/>
          <p:cNvSpPr>
            <a:spLocks noGrp="1"/>
          </p:cNvSpPr>
          <p:nvPr>
            <p:ph sz="half" idx="2"/>
          </p:nvPr>
        </p:nvSpPr>
        <p:spPr>
          <a:xfrm>
            <a:off x="251520" y="44624"/>
            <a:ext cx="8640960" cy="3816424"/>
          </a:xfrm>
        </p:spPr>
        <p:txBody>
          <a:bodyPr>
            <a:noAutofit/>
          </a:bodyPr>
          <a:lstStyle/>
          <a:p>
            <a:pPr marL="0" indent="0" algn="ctr">
              <a:buNone/>
            </a:pPr>
            <a:r>
              <a:rPr lang="es-MX" dirty="0" smtClean="0">
                <a:solidFill>
                  <a:srgbClr val="FFC000"/>
                </a:solidFill>
                <a:latin typeface="Arial" pitchFamily="34" charset="0"/>
                <a:cs typeface="Arial" pitchFamily="34" charset="0"/>
              </a:rPr>
              <a:t>II.  LA IGLESIA: SU DESTINO AL SERVICIO DE LA ASAMBLEA SAGRADA</a:t>
            </a:r>
          </a:p>
          <a:p>
            <a:pPr marL="0" indent="0" algn="just">
              <a:buNone/>
            </a:pPr>
            <a:r>
              <a:rPr lang="es-MX" dirty="0" smtClean="0">
                <a:solidFill>
                  <a:schemeClr val="bg1"/>
                </a:solidFill>
                <a:latin typeface="Arial" pitchFamily="34" charset="0"/>
                <a:cs typeface="Arial" pitchFamily="34" charset="0"/>
              </a:rPr>
              <a:t>257. El pueblo de Dios, que se congrega para la Misa, lleva en sí una coherente y jerárquica ordenación que se expresa en la diversidad de ministerios y de acción, mientras se desarrollan las diversas partes de la celebración. Por consiguiente, la disposición general del edificio sagrado conviene que se haga de tal manera que sea como una imagen de la asamblea reunida, que consienta un proporcionado orden de todas sus partes y que favorezca la perfecta ejecución de cada uno de los ministerios.</a:t>
            </a:r>
          </a:p>
        </p:txBody>
      </p:sp>
    </p:spTree>
    <p:extLst>
      <p:ext uri="{BB962C8B-B14F-4D97-AF65-F5344CB8AC3E}">
        <p14:creationId xmlns:p14="http://schemas.microsoft.com/office/powerpoint/2010/main" val="7010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79712" y="2900448"/>
            <a:ext cx="5203078" cy="3902310"/>
          </a:xfrm>
        </p:spPr>
      </p:pic>
      <p:sp>
        <p:nvSpPr>
          <p:cNvPr id="3" name="2 Marcador de contenido"/>
          <p:cNvSpPr>
            <a:spLocks noGrp="1"/>
          </p:cNvSpPr>
          <p:nvPr>
            <p:ph sz="half" idx="2"/>
          </p:nvPr>
        </p:nvSpPr>
        <p:spPr>
          <a:xfrm>
            <a:off x="251520" y="44624"/>
            <a:ext cx="8640960" cy="2880320"/>
          </a:xfrm>
        </p:spPr>
        <p:txBody>
          <a:bodyPr>
            <a:noAutofit/>
          </a:bodyPr>
          <a:lstStyle/>
          <a:p>
            <a:pPr marL="0" indent="0" algn="ctr">
              <a:buNone/>
            </a:pPr>
            <a:r>
              <a:rPr lang="es-MX" dirty="0" smtClean="0">
                <a:solidFill>
                  <a:srgbClr val="FFC000"/>
                </a:solidFill>
                <a:latin typeface="Arial" pitchFamily="34" charset="0"/>
                <a:cs typeface="Arial" pitchFamily="34" charset="0"/>
              </a:rPr>
              <a:t>III.  EL PRESBITERIO</a:t>
            </a:r>
          </a:p>
          <a:p>
            <a:pPr marL="0" indent="0" algn="just">
              <a:buNone/>
            </a:pPr>
            <a:r>
              <a:rPr lang="es-MX" dirty="0" smtClean="0">
                <a:solidFill>
                  <a:schemeClr val="bg1"/>
                </a:solidFill>
                <a:latin typeface="Arial" pitchFamily="34" charset="0"/>
                <a:cs typeface="Arial" pitchFamily="34" charset="0"/>
              </a:rPr>
              <a:t>258. El presbiterio quede bien diferenciado respecto a la nave de la iglesia, sea por su diversa elevación, sea por una estructura y ornato peculiar. Sea de tal capacidad que puedan cómodamente desarrollarse en él los ritos sagrados .</a:t>
            </a:r>
          </a:p>
        </p:txBody>
      </p:sp>
    </p:spTree>
    <p:extLst>
      <p:ext uri="{BB962C8B-B14F-4D97-AF65-F5344CB8AC3E}">
        <p14:creationId xmlns:p14="http://schemas.microsoft.com/office/powerpoint/2010/main" val="41744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79712" y="3272650"/>
            <a:ext cx="5203078" cy="3468718"/>
          </a:xfrm>
        </p:spPr>
      </p:pic>
      <p:sp>
        <p:nvSpPr>
          <p:cNvPr id="3" name="2 Marcador de contenido"/>
          <p:cNvSpPr>
            <a:spLocks noGrp="1"/>
          </p:cNvSpPr>
          <p:nvPr>
            <p:ph sz="half" idx="2"/>
          </p:nvPr>
        </p:nvSpPr>
        <p:spPr>
          <a:xfrm>
            <a:off x="251520" y="44624"/>
            <a:ext cx="8640960" cy="2880320"/>
          </a:xfrm>
        </p:spPr>
        <p:txBody>
          <a:bodyPr>
            <a:noAutofit/>
          </a:bodyPr>
          <a:lstStyle/>
          <a:p>
            <a:pPr marL="0" indent="0" algn="ctr">
              <a:buNone/>
            </a:pPr>
            <a:r>
              <a:rPr lang="es-MX" dirty="0" smtClean="0">
                <a:solidFill>
                  <a:srgbClr val="FFC000"/>
                </a:solidFill>
                <a:latin typeface="Arial" pitchFamily="34" charset="0"/>
                <a:cs typeface="Arial" pitchFamily="34" charset="0"/>
              </a:rPr>
              <a:t>IV.  EL ALTAR</a:t>
            </a:r>
          </a:p>
          <a:p>
            <a:pPr marL="0" indent="0" algn="just">
              <a:buNone/>
            </a:pPr>
            <a:r>
              <a:rPr lang="es-MX" dirty="0" smtClean="0">
                <a:solidFill>
                  <a:schemeClr val="bg1"/>
                </a:solidFill>
                <a:latin typeface="Arial" pitchFamily="34" charset="0"/>
                <a:cs typeface="Arial" pitchFamily="34" charset="0"/>
              </a:rPr>
              <a:t>259. El altar, en el que se hace presente el sacrificio de la cruz bajo los signos sacramentales, es, además, la mesa del Señor, para participar en la cual es convocado en la Misa el pueblo de Dios; es también el centro de la acción de gracias que se realiza en la Eucaristía .</a:t>
            </a:r>
          </a:p>
        </p:txBody>
      </p:sp>
    </p:spTree>
    <p:extLst>
      <p:ext uri="{BB962C8B-B14F-4D97-AF65-F5344CB8AC3E}">
        <p14:creationId xmlns:p14="http://schemas.microsoft.com/office/powerpoint/2010/main" val="17532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68772" y="3272650"/>
            <a:ext cx="4624957" cy="3468718"/>
          </a:xfrm>
        </p:spPr>
      </p:pic>
      <p:sp>
        <p:nvSpPr>
          <p:cNvPr id="3" name="2 Marcador de contenido"/>
          <p:cNvSpPr>
            <a:spLocks noGrp="1"/>
          </p:cNvSpPr>
          <p:nvPr>
            <p:ph sz="half" idx="2"/>
          </p:nvPr>
        </p:nvSpPr>
        <p:spPr>
          <a:xfrm>
            <a:off x="251520" y="44624"/>
            <a:ext cx="8640960" cy="2880320"/>
          </a:xfrm>
        </p:spPr>
        <p:txBody>
          <a:bodyPr>
            <a:noAutofit/>
          </a:bodyPr>
          <a:lstStyle/>
          <a:p>
            <a:pPr marL="0" indent="0" algn="ctr">
              <a:buNone/>
            </a:pPr>
            <a:r>
              <a:rPr lang="es-MX" dirty="0" smtClean="0">
                <a:solidFill>
                  <a:srgbClr val="FFC000"/>
                </a:solidFill>
                <a:latin typeface="Arial" pitchFamily="34" charset="0"/>
                <a:cs typeface="Arial" pitchFamily="34" charset="0"/>
              </a:rPr>
              <a:t>V.  ORNATO DEL ALTAR</a:t>
            </a:r>
          </a:p>
          <a:p>
            <a:pPr marL="0" indent="0" algn="just">
              <a:buNone/>
            </a:pPr>
            <a:r>
              <a:rPr lang="es-MX" dirty="0" smtClean="0">
                <a:solidFill>
                  <a:schemeClr val="bg1"/>
                </a:solidFill>
                <a:latin typeface="Arial" pitchFamily="34" charset="0"/>
                <a:cs typeface="Arial" pitchFamily="34" charset="0"/>
              </a:rPr>
              <a:t>268. Por reverencia a la celebración del memorial del Señor y al banquete en que se distribuye el Cuerpo y Sangre del Señor, póngase sobre el altar por lo menos un mantel, que, en forma, medida y ornamentación cuadre bien con la estructura del mismo altar.</a:t>
            </a:r>
          </a:p>
        </p:txBody>
      </p:sp>
    </p:spTree>
    <p:extLst>
      <p:ext uri="{BB962C8B-B14F-4D97-AF65-F5344CB8AC3E}">
        <p14:creationId xmlns:p14="http://schemas.microsoft.com/office/powerpoint/2010/main" val="16584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850106"/>
          </a:xfrm>
        </p:spPr>
        <p:txBody>
          <a:bodyPr>
            <a:normAutofit/>
          </a:bodyPr>
          <a:lstStyle/>
          <a:p>
            <a:r>
              <a:rPr lang="es-MX" b="1" dirty="0" smtClean="0">
                <a:solidFill>
                  <a:srgbClr val="FF3300"/>
                </a:solidFill>
                <a:latin typeface="Arial" pitchFamily="34" charset="0"/>
                <a:cs typeface="Arial" pitchFamily="34" charset="0"/>
              </a:rPr>
              <a:t>OBJETIVOS PARTICULARES:</a:t>
            </a:r>
            <a:endParaRPr lang="es-MX"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44208" y="1268760"/>
            <a:ext cx="2592288" cy="5040560"/>
          </a:xfrm>
        </p:spPr>
      </p:pic>
      <p:sp>
        <p:nvSpPr>
          <p:cNvPr id="3" name="2 Marcador de contenido"/>
          <p:cNvSpPr>
            <a:spLocks noGrp="1"/>
          </p:cNvSpPr>
          <p:nvPr>
            <p:ph sz="half" idx="2"/>
          </p:nvPr>
        </p:nvSpPr>
        <p:spPr>
          <a:xfrm>
            <a:off x="107504" y="908720"/>
            <a:ext cx="6192688" cy="5760640"/>
          </a:xfrm>
        </p:spPr>
        <p:txBody>
          <a:bodyPr>
            <a:noAutofit/>
          </a:bodyPr>
          <a:lstStyle/>
          <a:p>
            <a:pPr algn="just"/>
            <a:r>
              <a:rPr lang="es-MX" dirty="0" smtClean="0">
                <a:solidFill>
                  <a:schemeClr val="bg1"/>
                </a:solidFill>
                <a:latin typeface="Arial" pitchFamily="34" charset="0"/>
                <a:cs typeface="Arial" pitchFamily="34" charset="0"/>
              </a:rPr>
              <a:t>Descubrir la necesidad de trabajar en conjunto.</a:t>
            </a:r>
          </a:p>
          <a:p>
            <a:pPr algn="just"/>
            <a:r>
              <a:rPr lang="es-MX" dirty="0" smtClean="0">
                <a:solidFill>
                  <a:schemeClr val="bg1"/>
                </a:solidFill>
                <a:latin typeface="Arial" pitchFamily="34" charset="0"/>
                <a:cs typeface="Arial" pitchFamily="34" charset="0"/>
              </a:rPr>
              <a:t>Asimilar el triple ministerio de Cristo.</a:t>
            </a:r>
          </a:p>
          <a:p>
            <a:pPr algn="just"/>
            <a:r>
              <a:rPr lang="es-MX" dirty="0" smtClean="0">
                <a:solidFill>
                  <a:schemeClr val="bg1"/>
                </a:solidFill>
                <a:latin typeface="Arial" pitchFamily="34" charset="0"/>
                <a:cs typeface="Arial" pitchFamily="34" charset="0"/>
              </a:rPr>
              <a:t>Reflexionar en las tres dimensiones pastorales de la Iglesia.</a:t>
            </a:r>
          </a:p>
          <a:p>
            <a:pPr algn="just"/>
            <a:r>
              <a:rPr lang="es-MX" dirty="0" smtClean="0">
                <a:solidFill>
                  <a:schemeClr val="bg1"/>
                </a:solidFill>
                <a:latin typeface="Arial" pitchFamily="34" charset="0"/>
                <a:cs typeface="Arial" pitchFamily="34" charset="0"/>
              </a:rPr>
              <a:t>Plasmar arquitectónicamente el ministerio de Cristo y la  pastoral de la Iglesia en espacios arquitectónicos que impulsen nuevos Discípulos y Misioneros del Tercer Milenio.</a:t>
            </a:r>
          </a:p>
        </p:txBody>
      </p:sp>
    </p:spTree>
    <p:extLst>
      <p:ext uri="{BB962C8B-B14F-4D97-AF65-F5344CB8AC3E}">
        <p14:creationId xmlns:p14="http://schemas.microsoft.com/office/powerpoint/2010/main" val="10440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6" presetClass="entr" presetSubtype="2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1000"/>
                                        <p:tgtEl>
                                          <p:spTgt spid="8"/>
                                        </p:tgtEl>
                                      </p:cBhvr>
                                    </p:animEffect>
                                  </p:childTnLst>
                                </p:cTn>
                              </p:par>
                            </p:childTnLst>
                          </p:cTn>
                        </p:par>
                        <p:par>
                          <p:cTn id="15" fill="hold">
                            <p:stCondLst>
                              <p:cond delay="1750"/>
                            </p:stCondLst>
                            <p:childTnLst>
                              <p:par>
                                <p:cTn id="16" presetID="14"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2000"/>
                                        <p:tgtEl>
                                          <p:spTgt spid="3">
                                            <p:txEl>
                                              <p:pRg st="0" end="0"/>
                                            </p:txEl>
                                          </p:spTgt>
                                        </p:tgtEl>
                                      </p:cBhvr>
                                    </p:animEffect>
                                  </p:childTnLst>
                                </p:cTn>
                              </p:par>
                            </p:childTnLst>
                          </p:cTn>
                        </p:par>
                        <p:par>
                          <p:cTn id="19" fill="hold">
                            <p:stCondLst>
                              <p:cond delay="3750"/>
                            </p:stCondLst>
                            <p:childTnLst>
                              <p:par>
                                <p:cTn id="20" presetID="14" presetClass="entr" presetSubtype="1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2000"/>
                                        <p:tgtEl>
                                          <p:spTgt spid="3">
                                            <p:txEl>
                                              <p:pRg st="1" end="1"/>
                                            </p:txEl>
                                          </p:spTgt>
                                        </p:tgtEl>
                                      </p:cBhvr>
                                    </p:animEffect>
                                  </p:childTnLst>
                                </p:cTn>
                              </p:par>
                            </p:childTnLst>
                          </p:cTn>
                        </p:par>
                        <p:par>
                          <p:cTn id="23" fill="hold">
                            <p:stCondLst>
                              <p:cond delay="5750"/>
                            </p:stCondLst>
                            <p:childTnLst>
                              <p:par>
                                <p:cTn id="24" presetID="14" presetClass="entr" presetSubtype="1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2000"/>
                                        <p:tgtEl>
                                          <p:spTgt spid="3">
                                            <p:txEl>
                                              <p:pRg st="2" end="2"/>
                                            </p:txEl>
                                          </p:spTgt>
                                        </p:tgtEl>
                                      </p:cBhvr>
                                    </p:animEffect>
                                  </p:childTnLst>
                                </p:cTn>
                              </p:par>
                            </p:childTnLst>
                          </p:cTn>
                        </p:par>
                        <p:par>
                          <p:cTn id="27" fill="hold">
                            <p:stCondLst>
                              <p:cond delay="7750"/>
                            </p:stCondLst>
                            <p:childTnLst>
                              <p:par>
                                <p:cTn id="28" presetID="14" presetClass="entr" presetSubtype="1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82437" y="4620696"/>
            <a:ext cx="1925667" cy="2120672"/>
          </a:xfrm>
        </p:spPr>
      </p:pic>
      <p:sp>
        <p:nvSpPr>
          <p:cNvPr id="3" name="2 Marcador de contenido"/>
          <p:cNvSpPr>
            <a:spLocks noGrp="1"/>
          </p:cNvSpPr>
          <p:nvPr>
            <p:ph sz="half" idx="2"/>
          </p:nvPr>
        </p:nvSpPr>
        <p:spPr>
          <a:xfrm>
            <a:off x="251520" y="44624"/>
            <a:ext cx="8640960" cy="5040560"/>
          </a:xfrm>
        </p:spPr>
        <p:txBody>
          <a:bodyPr>
            <a:noAutofit/>
          </a:bodyPr>
          <a:lstStyle/>
          <a:p>
            <a:pPr marL="0" indent="0" algn="ctr">
              <a:buNone/>
            </a:pPr>
            <a:r>
              <a:rPr lang="es-MX" sz="2400" dirty="0" smtClean="0">
                <a:solidFill>
                  <a:srgbClr val="FFC000"/>
                </a:solidFill>
                <a:latin typeface="Arial" pitchFamily="34" charset="0"/>
                <a:cs typeface="Arial" pitchFamily="34" charset="0"/>
              </a:rPr>
              <a:t>VI.  ASIENTOS PARA EL SACERDOTE CELEBRANTE Y LOS MINISTROS, O LUGAR DE LA PRESIDENCIA</a:t>
            </a:r>
          </a:p>
          <a:p>
            <a:pPr marL="0" indent="0" algn="just">
              <a:buNone/>
            </a:pPr>
            <a:r>
              <a:rPr lang="es-MX" sz="2400" dirty="0" smtClean="0">
                <a:solidFill>
                  <a:schemeClr val="bg1"/>
                </a:solidFill>
                <a:latin typeface="Arial" pitchFamily="34" charset="0"/>
                <a:cs typeface="Arial" pitchFamily="34" charset="0"/>
              </a:rPr>
              <a:t>271. La sede del sacerdote celebrante debe significar su oficio de presidente de la asamblea y director de la oración. Por consiguiente, su puesto más habitual será de cara al pueblo al fondo del presbiterio, a no ser que la estructura del edificio o alguna otra circunstancia lo impida; por ejemplo, si, a causa de la excesiva distancia, resulta difícil la comunicación entre el sacerdote y la asamblea de los fieles.</a:t>
            </a:r>
          </a:p>
          <a:p>
            <a:pPr marL="0" indent="0" algn="just">
              <a:buNone/>
            </a:pPr>
            <a:r>
              <a:rPr lang="es-MX" sz="2400" dirty="0" smtClean="0">
                <a:solidFill>
                  <a:schemeClr val="bg1"/>
                </a:solidFill>
                <a:latin typeface="Arial" pitchFamily="34" charset="0"/>
                <a:cs typeface="Arial" pitchFamily="34" charset="0"/>
              </a:rPr>
              <a:t>Evítese toda apariencia de trono. Los asientos para los ministros colóquense en el presbiterio en el sitio más conveniente, para que puedan cumplir con facilidad el oficio que se les ha confiado .</a:t>
            </a:r>
          </a:p>
        </p:txBody>
      </p:sp>
    </p:spTree>
    <p:extLst>
      <p:ext uri="{BB962C8B-B14F-4D97-AF65-F5344CB8AC3E}">
        <p14:creationId xmlns:p14="http://schemas.microsoft.com/office/powerpoint/2010/main" val="12294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83768" y="4077072"/>
            <a:ext cx="4104456" cy="2736304"/>
          </a:xfrm>
        </p:spPr>
      </p:pic>
      <p:sp>
        <p:nvSpPr>
          <p:cNvPr id="3" name="2 Marcador de contenido"/>
          <p:cNvSpPr>
            <a:spLocks noGrp="1"/>
          </p:cNvSpPr>
          <p:nvPr>
            <p:ph sz="half" idx="2"/>
          </p:nvPr>
        </p:nvSpPr>
        <p:spPr>
          <a:xfrm>
            <a:off x="251520" y="44624"/>
            <a:ext cx="8640960" cy="2880320"/>
          </a:xfrm>
        </p:spPr>
        <p:txBody>
          <a:bodyPr>
            <a:noAutofit/>
          </a:bodyPr>
          <a:lstStyle/>
          <a:p>
            <a:pPr marL="0" indent="0" algn="ctr">
              <a:buNone/>
            </a:pPr>
            <a:r>
              <a:rPr lang="es-MX" dirty="0" smtClean="0">
                <a:solidFill>
                  <a:srgbClr val="FFC000"/>
                </a:solidFill>
                <a:latin typeface="Arial" pitchFamily="34" charset="0"/>
                <a:cs typeface="Arial" pitchFamily="34" charset="0"/>
              </a:rPr>
              <a:t>VII.  EL AMBÓN, O LUGAR DESDE DONDE SE ANUNCIA LA PALABRA DE DIOS</a:t>
            </a:r>
          </a:p>
          <a:p>
            <a:pPr marL="0" indent="0" algn="just">
              <a:buNone/>
            </a:pPr>
            <a:r>
              <a:rPr lang="es-MX" sz="2400" dirty="0" smtClean="0">
                <a:solidFill>
                  <a:schemeClr val="bg1"/>
                </a:solidFill>
                <a:latin typeface="Arial" pitchFamily="34" charset="0"/>
                <a:cs typeface="Arial" pitchFamily="34" charset="0"/>
              </a:rPr>
              <a:t>272. La dignidad de la palabra de Dios exige que en la iglesia haya un sitio reservado para su anuncio, hacia el que, durante la liturgia de la palabra, se vuelva espontáneamente la atención de los fieles .</a:t>
            </a:r>
          </a:p>
          <a:p>
            <a:pPr marL="0" indent="0" algn="just">
              <a:buNone/>
            </a:pPr>
            <a:r>
              <a:rPr lang="es-MX" sz="2400" dirty="0" smtClean="0">
                <a:solidFill>
                  <a:schemeClr val="bg1"/>
                </a:solidFill>
                <a:latin typeface="Arial" pitchFamily="34" charset="0"/>
                <a:cs typeface="Arial" pitchFamily="34" charset="0"/>
              </a:rPr>
              <a:t>Conviene que en general este sitio sea un ambón estable, no un facistol portátil. Uno y otro, según la estructura de cada iglesia, deben estar colocados de tal modo que permitan al pueblo ver y oír bien a los ministros.</a:t>
            </a:r>
          </a:p>
        </p:txBody>
      </p:sp>
    </p:spTree>
    <p:extLst>
      <p:ext uri="{BB962C8B-B14F-4D97-AF65-F5344CB8AC3E}">
        <p14:creationId xmlns:p14="http://schemas.microsoft.com/office/powerpoint/2010/main" val="20681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71800" y="4518193"/>
            <a:ext cx="3528392" cy="2215830"/>
          </a:xfrm>
        </p:spPr>
      </p:pic>
      <p:sp>
        <p:nvSpPr>
          <p:cNvPr id="3" name="2 Marcador de contenido"/>
          <p:cNvSpPr>
            <a:spLocks noGrp="1"/>
          </p:cNvSpPr>
          <p:nvPr>
            <p:ph sz="half" idx="2"/>
          </p:nvPr>
        </p:nvSpPr>
        <p:spPr>
          <a:xfrm>
            <a:off x="251520" y="44624"/>
            <a:ext cx="8640960" cy="5544616"/>
          </a:xfrm>
        </p:spPr>
        <p:txBody>
          <a:bodyPr>
            <a:noAutofit/>
          </a:bodyPr>
          <a:lstStyle/>
          <a:p>
            <a:pPr marL="0" indent="0" algn="ctr">
              <a:buNone/>
            </a:pPr>
            <a:r>
              <a:rPr lang="es-MX" dirty="0" smtClean="0">
                <a:solidFill>
                  <a:srgbClr val="FFC000"/>
                </a:solidFill>
                <a:latin typeface="Arial" pitchFamily="34" charset="0"/>
                <a:cs typeface="Arial" pitchFamily="34" charset="0"/>
              </a:rPr>
              <a:t>VIII.  EL LUGAR DE LOS FIELES</a:t>
            </a:r>
          </a:p>
          <a:p>
            <a:pPr marL="0" indent="0" algn="just">
              <a:buNone/>
            </a:pPr>
            <a:r>
              <a:rPr lang="es-MX" sz="2000" dirty="0" smtClean="0">
                <a:solidFill>
                  <a:schemeClr val="bg1"/>
                </a:solidFill>
                <a:latin typeface="Arial" pitchFamily="34" charset="0"/>
                <a:cs typeface="Arial" pitchFamily="34" charset="0"/>
              </a:rPr>
              <a:t>273. Esté bien estudiado el lugar reservado a los fieles, de modo que les permita participar con la vista y con el espíritu en las sagradas celebraciones. En general, es conveniente que se dispongan para su uso bancos o sillas. Sin embargo, la costumbre de reservar asientos a personas privadas debe reprobarse .</a:t>
            </a:r>
          </a:p>
          <a:p>
            <a:pPr marL="0" indent="0" algn="just">
              <a:buNone/>
            </a:pPr>
            <a:r>
              <a:rPr lang="es-MX" sz="2000" dirty="0" smtClean="0">
                <a:solidFill>
                  <a:schemeClr val="bg1"/>
                </a:solidFill>
                <a:latin typeface="Arial" pitchFamily="34" charset="0"/>
                <a:cs typeface="Arial" pitchFamily="34" charset="0"/>
              </a:rPr>
              <a:t>La disposición de bancos y sillas sea tal que los fieles puedan adoptar las distintas posturas recomendadas para los diversos momentos de la celebración y puedan moverse con comodidad cuando llegue el momento de la comunión.</a:t>
            </a:r>
          </a:p>
          <a:p>
            <a:pPr marL="0" indent="0" algn="just">
              <a:buNone/>
            </a:pPr>
            <a:r>
              <a:rPr lang="es-MX" sz="2000" dirty="0" smtClean="0">
                <a:solidFill>
                  <a:schemeClr val="bg1"/>
                </a:solidFill>
                <a:latin typeface="Arial" pitchFamily="34" charset="0"/>
                <a:cs typeface="Arial" pitchFamily="34" charset="0"/>
              </a:rPr>
              <a:t>Procúrese que los fieles no sólo puedan ver al sacerdote y demás ministros, sino que, valiéndose de los modernos instrumentos técnicos, dispongan de una perfecta audición.</a:t>
            </a:r>
          </a:p>
        </p:txBody>
      </p:sp>
    </p:spTree>
    <p:extLst>
      <p:ext uri="{BB962C8B-B14F-4D97-AF65-F5344CB8AC3E}">
        <p14:creationId xmlns:p14="http://schemas.microsoft.com/office/powerpoint/2010/main" val="8160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60632" y="4293096"/>
            <a:ext cx="2950728" cy="2215830"/>
          </a:xfrm>
        </p:spPr>
      </p:pic>
      <p:sp>
        <p:nvSpPr>
          <p:cNvPr id="3" name="2 Marcador de contenido"/>
          <p:cNvSpPr>
            <a:spLocks noGrp="1"/>
          </p:cNvSpPr>
          <p:nvPr>
            <p:ph sz="half" idx="2"/>
          </p:nvPr>
        </p:nvSpPr>
        <p:spPr>
          <a:xfrm>
            <a:off x="251520" y="44624"/>
            <a:ext cx="8640960" cy="5544616"/>
          </a:xfrm>
        </p:spPr>
        <p:txBody>
          <a:bodyPr>
            <a:noAutofit/>
          </a:bodyPr>
          <a:lstStyle/>
          <a:p>
            <a:pPr marL="0" indent="0" algn="ctr">
              <a:buNone/>
            </a:pPr>
            <a:r>
              <a:rPr lang="es-MX" dirty="0" smtClean="0">
                <a:solidFill>
                  <a:srgbClr val="FFC000"/>
                </a:solidFill>
                <a:latin typeface="Arial" pitchFamily="34" charset="0"/>
                <a:cs typeface="Arial" pitchFamily="34" charset="0"/>
              </a:rPr>
              <a:t>IX.  EL LUGAR DE LOS CANTORES Y DEL ÓRGANO U OTROS INSTRUMENTOS MUSICALES</a:t>
            </a:r>
          </a:p>
          <a:p>
            <a:pPr marL="0" indent="0" algn="just">
              <a:buNone/>
            </a:pPr>
            <a:r>
              <a:rPr lang="es-MX" sz="2400" dirty="0" smtClean="0">
                <a:solidFill>
                  <a:schemeClr val="bg1"/>
                </a:solidFill>
                <a:latin typeface="Arial" pitchFamily="34" charset="0"/>
                <a:cs typeface="Arial" pitchFamily="34" charset="0"/>
              </a:rPr>
              <a:t>274. Los cantores, según la disposición de cada iglesia, se colocan donde más claramente se vea lo que son en realidad, a saber, que constituyen una parte de </a:t>
            </a:r>
          </a:p>
          <a:p>
            <a:pPr marL="0" indent="0" algn="just">
              <a:buNone/>
            </a:pPr>
            <a:r>
              <a:rPr lang="es-MX" sz="2400" dirty="0" smtClean="0">
                <a:solidFill>
                  <a:schemeClr val="bg1"/>
                </a:solidFill>
                <a:latin typeface="Arial" pitchFamily="34" charset="0"/>
                <a:cs typeface="Arial" pitchFamily="34" charset="0"/>
              </a:rPr>
              <a:t>la comunidad de los fieles y que en ella tienen un oficio particular; donde al mismo tiempo sea más fácil el desempeño de su ministerio litúrgico; donde sea posible a cada uno de sus miembros la plena participación en la Misa, es decir, la participación sacramental .</a:t>
            </a:r>
          </a:p>
        </p:txBody>
      </p:sp>
    </p:spTree>
    <p:extLst>
      <p:ext uri="{BB962C8B-B14F-4D97-AF65-F5344CB8AC3E}">
        <p14:creationId xmlns:p14="http://schemas.microsoft.com/office/powerpoint/2010/main" val="3030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04371" y="4060127"/>
            <a:ext cx="2663773" cy="2681241"/>
          </a:xfrm>
        </p:spPr>
      </p:pic>
      <p:sp>
        <p:nvSpPr>
          <p:cNvPr id="3" name="2 Marcador de contenido"/>
          <p:cNvSpPr>
            <a:spLocks noGrp="1"/>
          </p:cNvSpPr>
          <p:nvPr>
            <p:ph sz="half" idx="2"/>
          </p:nvPr>
        </p:nvSpPr>
        <p:spPr>
          <a:xfrm>
            <a:off x="251520" y="44624"/>
            <a:ext cx="8640960" cy="5544616"/>
          </a:xfrm>
        </p:spPr>
        <p:txBody>
          <a:bodyPr>
            <a:noAutofit/>
          </a:bodyPr>
          <a:lstStyle/>
          <a:p>
            <a:pPr marL="0" indent="0" algn="ctr">
              <a:buNone/>
            </a:pPr>
            <a:r>
              <a:rPr lang="es-MX" dirty="0" smtClean="0">
                <a:solidFill>
                  <a:srgbClr val="FFC000"/>
                </a:solidFill>
                <a:latin typeface="Arial" pitchFamily="34" charset="0"/>
                <a:cs typeface="Arial" pitchFamily="34" charset="0"/>
              </a:rPr>
              <a:t>X.  RESERVA DE LA SANTÍSIMA EUCARISTÍA</a:t>
            </a:r>
          </a:p>
          <a:p>
            <a:pPr marL="0" indent="0" algn="just">
              <a:buNone/>
            </a:pPr>
            <a:r>
              <a:rPr lang="es-MX" dirty="0" smtClean="0">
                <a:solidFill>
                  <a:schemeClr val="bg1"/>
                </a:solidFill>
                <a:latin typeface="Arial" pitchFamily="34" charset="0"/>
                <a:cs typeface="Arial" pitchFamily="34" charset="0"/>
              </a:rPr>
              <a:t>276.  Es muy de recomendar que el lugar destinado para la reserva de la Santísima Eucaristía sea una capilla adecuada para la adoración y la oración privada de los fieles . Si esto no puede hacerse, el Santísimo Sacramento se pondrá, según la estructura de cada iglesia y las legítimas costumbres de cada lugar, o en algún altar, o fuera del altar, en una parte más noble de la iglesia, bien ornamentada.</a:t>
            </a:r>
          </a:p>
        </p:txBody>
      </p:sp>
    </p:spTree>
    <p:extLst>
      <p:ext uri="{BB962C8B-B14F-4D97-AF65-F5344CB8AC3E}">
        <p14:creationId xmlns:p14="http://schemas.microsoft.com/office/powerpoint/2010/main" val="12341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45482" y="4421543"/>
            <a:ext cx="1790614" cy="2319825"/>
          </a:xfrm>
        </p:spPr>
      </p:pic>
      <p:sp>
        <p:nvSpPr>
          <p:cNvPr id="3" name="2 Marcador de contenido"/>
          <p:cNvSpPr>
            <a:spLocks noGrp="1"/>
          </p:cNvSpPr>
          <p:nvPr>
            <p:ph sz="half" idx="2"/>
          </p:nvPr>
        </p:nvSpPr>
        <p:spPr>
          <a:xfrm>
            <a:off x="251520" y="44624"/>
            <a:ext cx="8640960" cy="5544616"/>
          </a:xfrm>
        </p:spPr>
        <p:txBody>
          <a:bodyPr>
            <a:noAutofit/>
          </a:bodyPr>
          <a:lstStyle/>
          <a:p>
            <a:pPr marL="0" indent="0" algn="ctr">
              <a:buNone/>
            </a:pPr>
            <a:r>
              <a:rPr lang="es-MX" dirty="0" smtClean="0">
                <a:solidFill>
                  <a:srgbClr val="FFC000"/>
                </a:solidFill>
                <a:latin typeface="Arial" pitchFamily="34" charset="0"/>
                <a:cs typeface="Arial" pitchFamily="34" charset="0"/>
              </a:rPr>
              <a:t>XI.  Imágenes expuestas a la veneración de los fieles</a:t>
            </a:r>
          </a:p>
          <a:p>
            <a:pPr marL="0" indent="0" algn="just">
              <a:buNone/>
            </a:pPr>
            <a:r>
              <a:rPr lang="es-MX" sz="2400" dirty="0" smtClean="0">
                <a:solidFill>
                  <a:schemeClr val="bg1"/>
                </a:solidFill>
                <a:latin typeface="Arial" pitchFamily="34" charset="0"/>
                <a:cs typeface="Arial" pitchFamily="34" charset="0"/>
              </a:rPr>
              <a:t>278. Las imágenes del Señor, de la Santísima Virgen y de los Santos, según una tradición antiquísima de la Iglesia, suelen legítimamente exponerse a la veneración de los fieles en los edificios sagrados. Téngase cuidado de que no se presenten en número excesivo y que en su disposición haya un justo orden y no distraigan la atención de los fieles de la celebración .</a:t>
            </a:r>
          </a:p>
          <a:p>
            <a:pPr marL="0" indent="0" algn="just">
              <a:buNone/>
            </a:pPr>
            <a:r>
              <a:rPr lang="es-MX" sz="2400" dirty="0" smtClean="0">
                <a:solidFill>
                  <a:schemeClr val="bg1"/>
                </a:solidFill>
                <a:latin typeface="Arial" pitchFamily="34" charset="0"/>
                <a:cs typeface="Arial" pitchFamily="34" charset="0"/>
              </a:rPr>
              <a:t>No haya más de una imagen del mismo Santo. En general, la ornamentación y disposición de la iglesia en lo referente a las imágenes procure ayudar a la auténtica piedad de toda la comunidad.</a:t>
            </a:r>
          </a:p>
        </p:txBody>
      </p:sp>
    </p:spTree>
    <p:extLst>
      <p:ext uri="{BB962C8B-B14F-4D97-AF65-F5344CB8AC3E}">
        <p14:creationId xmlns:p14="http://schemas.microsoft.com/office/powerpoint/2010/main" val="24624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381342" y="3550204"/>
            <a:ext cx="4350898" cy="3263172"/>
          </a:xfrm>
        </p:spPr>
      </p:pic>
      <p:sp>
        <p:nvSpPr>
          <p:cNvPr id="3" name="2 Marcador de contenido"/>
          <p:cNvSpPr>
            <a:spLocks noGrp="1"/>
          </p:cNvSpPr>
          <p:nvPr>
            <p:ph sz="half" idx="2"/>
          </p:nvPr>
        </p:nvSpPr>
        <p:spPr>
          <a:xfrm>
            <a:off x="251520" y="44624"/>
            <a:ext cx="8640960" cy="5544616"/>
          </a:xfrm>
        </p:spPr>
        <p:txBody>
          <a:bodyPr>
            <a:noAutofit/>
          </a:bodyPr>
          <a:lstStyle/>
          <a:p>
            <a:pPr marL="0" indent="0" algn="ctr">
              <a:buNone/>
            </a:pPr>
            <a:r>
              <a:rPr lang="es-MX" dirty="0" smtClean="0">
                <a:solidFill>
                  <a:srgbClr val="FFC000"/>
                </a:solidFill>
                <a:latin typeface="Arial" pitchFamily="34" charset="0"/>
                <a:cs typeface="Arial" pitchFamily="34" charset="0"/>
              </a:rPr>
              <a:t>XII.  DISPOSICIÓN GENERAL DEL LUGAR SAGRADO</a:t>
            </a:r>
          </a:p>
          <a:p>
            <a:pPr marL="0" indent="0" algn="just">
              <a:buNone/>
            </a:pPr>
            <a:r>
              <a:rPr lang="es-MX" dirty="0" smtClean="0">
                <a:solidFill>
                  <a:schemeClr val="bg1"/>
                </a:solidFill>
                <a:latin typeface="Arial" pitchFamily="34" charset="0"/>
                <a:cs typeface="Arial" pitchFamily="34" charset="0"/>
              </a:rPr>
              <a:t>279. La ornamentación de la iglesia ha de tener una noble sencillez más que una pomposa ostentación. Y en la elección de los materiales ornamentales, procúrese la autenticidad para que contribuyan a la formación de los fieles y a la dignidad de todo el lugar sagrado.</a:t>
            </a:r>
          </a:p>
        </p:txBody>
      </p:sp>
    </p:spTree>
    <p:extLst>
      <p:ext uri="{BB962C8B-B14F-4D97-AF65-F5344CB8AC3E}">
        <p14:creationId xmlns:p14="http://schemas.microsoft.com/office/powerpoint/2010/main" val="28249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381342" y="3550204"/>
            <a:ext cx="4350898" cy="3263172"/>
          </a:xfrm>
        </p:spPr>
      </p:pic>
      <p:sp>
        <p:nvSpPr>
          <p:cNvPr id="3" name="2 Marcador de contenido"/>
          <p:cNvSpPr>
            <a:spLocks noGrp="1"/>
          </p:cNvSpPr>
          <p:nvPr>
            <p:ph sz="half" idx="2"/>
          </p:nvPr>
        </p:nvSpPr>
        <p:spPr>
          <a:xfrm>
            <a:off x="251520" y="44624"/>
            <a:ext cx="8640960" cy="5544616"/>
          </a:xfrm>
        </p:spPr>
        <p:txBody>
          <a:bodyPr>
            <a:noAutofit/>
          </a:bodyPr>
          <a:lstStyle/>
          <a:p>
            <a:pPr marL="0" indent="0" algn="ctr">
              <a:buNone/>
            </a:pPr>
            <a:r>
              <a:rPr lang="es-MX" dirty="0" smtClean="0">
                <a:solidFill>
                  <a:srgbClr val="FFC000"/>
                </a:solidFill>
                <a:latin typeface="Arial" pitchFamily="34" charset="0"/>
                <a:cs typeface="Arial" pitchFamily="34" charset="0"/>
              </a:rPr>
              <a:t>XII.  DISPOSICIÓN GENERAL DEL LUGAR SAGRADO</a:t>
            </a:r>
          </a:p>
          <a:p>
            <a:pPr marL="0" indent="0" algn="just">
              <a:buNone/>
            </a:pPr>
            <a:r>
              <a:rPr lang="es-MX" dirty="0" smtClean="0">
                <a:solidFill>
                  <a:schemeClr val="bg1"/>
                </a:solidFill>
                <a:latin typeface="Arial" pitchFamily="34" charset="0"/>
                <a:cs typeface="Arial" pitchFamily="34" charset="0"/>
              </a:rPr>
              <a:t>279. La ornamentación de la iglesia ha de tener una noble sencillez más que una pomposa ostentación. Y en la elección de los materiales ornamentales, procúrese la autenticidad para que contribuyan a la formación de los fieles y a la dignidad de todo el lugar sagrado.</a:t>
            </a:r>
          </a:p>
        </p:txBody>
      </p:sp>
    </p:spTree>
    <p:extLst>
      <p:ext uri="{BB962C8B-B14F-4D97-AF65-F5344CB8AC3E}">
        <p14:creationId xmlns:p14="http://schemas.microsoft.com/office/powerpoint/2010/main" val="27177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3152497" cy="6858000"/>
          </a:xfrm>
        </p:spPr>
        <p:txBody>
          <a:bodyPr vert="vert270">
            <a:normAutofit fontScale="90000"/>
          </a:bodyPr>
          <a:lstStyle/>
          <a:p>
            <a:r>
              <a:rPr lang="es-MX" sz="4800" b="1" dirty="0" smtClean="0">
                <a:solidFill>
                  <a:srgbClr val="FF3300"/>
                </a:solidFill>
                <a:latin typeface="Arial" pitchFamily="34" charset="0"/>
                <a:cs typeface="Arial" pitchFamily="34" charset="0"/>
              </a:rPr>
              <a:t>VI.	ACTUAR:</a:t>
            </a:r>
            <a:br>
              <a:rPr lang="es-MX" sz="4800" b="1" dirty="0" smtClean="0">
                <a:solidFill>
                  <a:srgbClr val="FF3300"/>
                </a:solidFill>
                <a:latin typeface="Arial" pitchFamily="34" charset="0"/>
                <a:cs typeface="Arial" pitchFamily="34" charset="0"/>
              </a:rPr>
            </a:br>
            <a:r>
              <a:rPr lang="es-MX" sz="4800" b="1" dirty="0" smtClean="0">
                <a:solidFill>
                  <a:srgbClr val="FF3300"/>
                </a:solidFill>
                <a:latin typeface="Arial" pitchFamily="34" charset="0"/>
                <a:cs typeface="Arial" pitchFamily="34" charset="0"/>
              </a:rPr>
              <a:t>CRITERIOS PASTORALES PARA SOLUCIONAR FALLAS MENCIONADAS.</a:t>
            </a:r>
            <a:endParaRPr lang="es-MX" sz="48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55976" y="969356"/>
            <a:ext cx="4428860" cy="4845367"/>
          </a:xfrm>
        </p:spPr>
      </p:pic>
    </p:spTree>
    <p:extLst>
      <p:ext uri="{BB962C8B-B14F-4D97-AF65-F5344CB8AC3E}">
        <p14:creationId xmlns:p14="http://schemas.microsoft.com/office/powerpoint/2010/main" val="36742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71445" cy="6858000"/>
          </a:xfrm>
        </p:spPr>
      </p:pic>
      <p:sp>
        <p:nvSpPr>
          <p:cNvPr id="3" name="2 Marcador de contenido"/>
          <p:cNvSpPr>
            <a:spLocks noGrp="1"/>
          </p:cNvSpPr>
          <p:nvPr>
            <p:ph sz="half" idx="2"/>
          </p:nvPr>
        </p:nvSpPr>
        <p:spPr>
          <a:xfrm>
            <a:off x="1619672" y="0"/>
            <a:ext cx="7510806" cy="6858000"/>
          </a:xfrm>
        </p:spPr>
        <p:txBody>
          <a:bodyPr>
            <a:noAutofit/>
          </a:bodyPr>
          <a:lstStyle/>
          <a:p>
            <a:pPr marL="261938" indent="-261938" algn="just">
              <a:spcBef>
                <a:spcPts val="0"/>
              </a:spcBef>
              <a:buNone/>
            </a:pPr>
            <a:r>
              <a:rPr lang="es-MX" sz="2400" dirty="0" smtClean="0">
                <a:solidFill>
                  <a:schemeClr val="bg1"/>
                </a:solidFill>
                <a:latin typeface="Arial" pitchFamily="34" charset="0"/>
                <a:cs typeface="Arial" pitchFamily="34" charset="0"/>
              </a:rPr>
              <a:t>a) Reflexión inicial para clarificar el objetivo principal; conviene sea en el sitio, con participación de todo el equipo de trabajo. Llegar a un acuerdo económico sobre el proyecto.</a:t>
            </a:r>
          </a:p>
          <a:p>
            <a:pPr marL="261938" indent="-261938" algn="just">
              <a:spcBef>
                <a:spcPts val="0"/>
              </a:spcBef>
              <a:buNone/>
            </a:pPr>
            <a:r>
              <a:rPr lang="es-MX" sz="2400" dirty="0" smtClean="0">
                <a:solidFill>
                  <a:schemeClr val="bg1"/>
                </a:solidFill>
                <a:latin typeface="Arial" pitchFamily="34" charset="0"/>
                <a:cs typeface="Arial" pitchFamily="34" charset="0"/>
              </a:rPr>
              <a:t>b) Definir el programa arquitectónico con intervención del equipo sacerdotal, del Equipo Coordinador Básico, del Equipo de Economía y también de algunos Agentes de Pastoral. Definir dimensionamiento de los espacios principales.</a:t>
            </a:r>
          </a:p>
          <a:p>
            <a:pPr marL="261938" indent="-261938" algn="just">
              <a:spcBef>
                <a:spcPts val="0"/>
              </a:spcBef>
              <a:buNone/>
            </a:pPr>
            <a:r>
              <a:rPr lang="es-MX" sz="2400" dirty="0" smtClean="0">
                <a:solidFill>
                  <a:schemeClr val="bg1"/>
                </a:solidFill>
                <a:latin typeface="Arial" pitchFamily="34" charset="0"/>
                <a:cs typeface="Arial" pitchFamily="34" charset="0"/>
              </a:rPr>
              <a:t>c) Hacer un primer acercamiento a la Comisión Diocesana de Arte Sacro para presentar el programa arquitectónico y el dimensionamiento, a cargo del proyectista. Atender las sugerencias.</a:t>
            </a:r>
          </a:p>
          <a:p>
            <a:pPr marL="261938" indent="-261938" algn="just">
              <a:spcBef>
                <a:spcPts val="0"/>
              </a:spcBef>
              <a:buNone/>
            </a:pPr>
            <a:r>
              <a:rPr lang="es-MX" sz="2400" dirty="0" smtClean="0">
                <a:solidFill>
                  <a:schemeClr val="bg1"/>
                </a:solidFill>
                <a:latin typeface="Arial" pitchFamily="34" charset="0"/>
                <a:cs typeface="Arial" pitchFamily="34" charset="0"/>
              </a:rPr>
              <a:t>d) Encuentro y estudio del arquitecto con el ingeniero y los diferentes profesionistas (herrero, carpintero, artistas), para avanzar en la integración de ellos en la obra.</a:t>
            </a:r>
          </a:p>
        </p:txBody>
      </p:sp>
    </p:spTree>
    <p:extLst>
      <p:ext uri="{BB962C8B-B14F-4D97-AF65-F5344CB8AC3E}">
        <p14:creationId xmlns:p14="http://schemas.microsoft.com/office/powerpoint/2010/main" val="19230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1280289" cy="6858000"/>
          </a:xfrm>
        </p:spPr>
        <p:txBody>
          <a:bodyPr vert="vert270">
            <a:normAutofit/>
          </a:bodyPr>
          <a:lstStyle/>
          <a:p>
            <a:r>
              <a:rPr lang="es-MX" sz="4800" b="1" dirty="0" smtClean="0">
                <a:solidFill>
                  <a:srgbClr val="FF3300"/>
                </a:solidFill>
                <a:latin typeface="Arial" pitchFamily="34" charset="0"/>
                <a:cs typeface="Arial" pitchFamily="34" charset="0"/>
              </a:rPr>
              <a:t>I.	AMBIENTACIÓN:</a:t>
            </a:r>
            <a:endParaRPr lang="es-MX" sz="48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9632" y="908720"/>
            <a:ext cx="2014211" cy="5688632"/>
          </a:xfrm>
        </p:spPr>
      </p:pic>
      <p:sp>
        <p:nvSpPr>
          <p:cNvPr id="3" name="2 Marcador de contenido"/>
          <p:cNvSpPr>
            <a:spLocks noGrp="1"/>
          </p:cNvSpPr>
          <p:nvPr>
            <p:ph sz="half" idx="2"/>
          </p:nvPr>
        </p:nvSpPr>
        <p:spPr>
          <a:xfrm>
            <a:off x="4211960" y="836712"/>
            <a:ext cx="4896544" cy="5949280"/>
          </a:xfrm>
        </p:spPr>
        <p:txBody>
          <a:bodyPr>
            <a:noAutofit/>
          </a:bodyPr>
          <a:lstStyle/>
          <a:p>
            <a:pPr marL="0" indent="0" algn="just">
              <a:buNone/>
            </a:pPr>
            <a:r>
              <a:rPr lang="es-MX" dirty="0" smtClean="0">
                <a:solidFill>
                  <a:schemeClr val="bg1"/>
                </a:solidFill>
                <a:latin typeface="Arial" pitchFamily="34" charset="0"/>
                <a:cs typeface="Arial" pitchFamily="34" charset="0"/>
              </a:rPr>
              <a:t>A edificar la Iglesia,</a:t>
            </a:r>
          </a:p>
          <a:p>
            <a:pPr marL="0" indent="0" algn="just">
              <a:spcBef>
                <a:spcPts val="0"/>
              </a:spcBef>
              <a:buNone/>
            </a:pPr>
            <a:r>
              <a:rPr lang="es-MX" dirty="0" smtClean="0">
                <a:solidFill>
                  <a:schemeClr val="bg1"/>
                </a:solidFill>
                <a:latin typeface="Arial" pitchFamily="34" charset="0"/>
                <a:cs typeface="Arial" pitchFamily="34" charset="0"/>
              </a:rPr>
              <a:t>a edificar la Iglesia,</a:t>
            </a:r>
          </a:p>
          <a:p>
            <a:pPr marL="0" indent="0" algn="just">
              <a:spcBef>
                <a:spcPts val="0"/>
              </a:spcBef>
              <a:buNone/>
            </a:pPr>
            <a:r>
              <a:rPr lang="es-MX" dirty="0" smtClean="0">
                <a:solidFill>
                  <a:schemeClr val="bg1"/>
                </a:solidFill>
                <a:latin typeface="Arial" pitchFamily="34" charset="0"/>
                <a:cs typeface="Arial" pitchFamily="34" charset="0"/>
              </a:rPr>
              <a:t>a edificar la Iglesia del Señor.</a:t>
            </a:r>
          </a:p>
          <a:p>
            <a:pPr marL="0" indent="0" algn="just">
              <a:spcBef>
                <a:spcPts val="0"/>
              </a:spcBef>
              <a:buNone/>
            </a:pPr>
            <a:endParaRPr lang="es-MX" sz="1400" dirty="0" smtClean="0">
              <a:solidFill>
                <a:schemeClr val="bg1"/>
              </a:solidFill>
              <a:latin typeface="Arial" pitchFamily="34" charset="0"/>
              <a:cs typeface="Arial" pitchFamily="34" charset="0"/>
            </a:endParaRPr>
          </a:p>
          <a:p>
            <a:pPr marL="0" indent="0" algn="just">
              <a:spcBef>
                <a:spcPts val="0"/>
              </a:spcBef>
              <a:buNone/>
            </a:pPr>
            <a:r>
              <a:rPr lang="es-MX" dirty="0" smtClean="0">
                <a:solidFill>
                  <a:schemeClr val="bg1"/>
                </a:solidFill>
                <a:latin typeface="Arial" pitchFamily="34" charset="0"/>
                <a:cs typeface="Arial" pitchFamily="34" charset="0"/>
              </a:rPr>
              <a:t>Hermano, ven y ayúdame,</a:t>
            </a:r>
          </a:p>
          <a:p>
            <a:pPr marL="0" indent="0" algn="just">
              <a:spcBef>
                <a:spcPts val="0"/>
              </a:spcBef>
              <a:buNone/>
            </a:pPr>
            <a:r>
              <a:rPr lang="es-MX" dirty="0" smtClean="0">
                <a:solidFill>
                  <a:schemeClr val="bg1"/>
                </a:solidFill>
                <a:latin typeface="Arial" pitchFamily="34" charset="0"/>
                <a:cs typeface="Arial" pitchFamily="34" charset="0"/>
              </a:rPr>
              <a:t>hermana, ven y ayúdame,</a:t>
            </a:r>
          </a:p>
          <a:p>
            <a:pPr marL="0" indent="0" algn="just">
              <a:spcBef>
                <a:spcPts val="0"/>
              </a:spcBef>
              <a:buNone/>
            </a:pPr>
            <a:r>
              <a:rPr lang="es-MX" dirty="0" smtClean="0">
                <a:solidFill>
                  <a:schemeClr val="bg1"/>
                </a:solidFill>
                <a:latin typeface="Arial" pitchFamily="34" charset="0"/>
                <a:cs typeface="Arial" pitchFamily="34" charset="0"/>
              </a:rPr>
              <a:t>a edificar la Iglesia del Señor.</a:t>
            </a:r>
          </a:p>
          <a:p>
            <a:pPr marL="0" indent="0" algn="just">
              <a:spcBef>
                <a:spcPts val="0"/>
              </a:spcBef>
              <a:buNone/>
            </a:pPr>
            <a:endParaRPr lang="es-MX" sz="1400" dirty="0" smtClean="0">
              <a:solidFill>
                <a:schemeClr val="bg1"/>
              </a:solidFill>
              <a:latin typeface="Arial" pitchFamily="34" charset="0"/>
              <a:cs typeface="Arial" pitchFamily="34" charset="0"/>
            </a:endParaRPr>
          </a:p>
          <a:p>
            <a:pPr marL="0" indent="0" algn="just">
              <a:spcBef>
                <a:spcPts val="0"/>
              </a:spcBef>
              <a:buNone/>
            </a:pPr>
            <a:r>
              <a:rPr lang="es-MX" dirty="0" smtClean="0">
                <a:solidFill>
                  <a:schemeClr val="bg1"/>
                </a:solidFill>
                <a:latin typeface="Arial" pitchFamily="34" charset="0"/>
                <a:cs typeface="Arial" pitchFamily="34" charset="0"/>
              </a:rPr>
              <a:t>Tú eres la Iglesia,</a:t>
            </a:r>
          </a:p>
          <a:p>
            <a:pPr marL="0" indent="0" algn="just">
              <a:spcBef>
                <a:spcPts val="0"/>
              </a:spcBef>
              <a:buNone/>
            </a:pPr>
            <a:r>
              <a:rPr lang="es-MX" dirty="0" smtClean="0">
                <a:solidFill>
                  <a:schemeClr val="bg1"/>
                </a:solidFill>
                <a:latin typeface="Arial" pitchFamily="34" charset="0"/>
                <a:cs typeface="Arial" pitchFamily="34" charset="0"/>
              </a:rPr>
              <a:t>yo soy la Iglesia,</a:t>
            </a:r>
          </a:p>
          <a:p>
            <a:pPr marL="0" indent="0" algn="just">
              <a:spcBef>
                <a:spcPts val="0"/>
              </a:spcBef>
              <a:buNone/>
            </a:pPr>
            <a:r>
              <a:rPr lang="es-MX" dirty="0" smtClean="0">
                <a:solidFill>
                  <a:schemeClr val="bg1"/>
                </a:solidFill>
                <a:latin typeface="Arial" pitchFamily="34" charset="0"/>
                <a:cs typeface="Arial" pitchFamily="34" charset="0"/>
              </a:rPr>
              <a:t>somos la Iglesia del Señor.</a:t>
            </a:r>
          </a:p>
          <a:p>
            <a:pPr marL="0" indent="0" algn="just">
              <a:spcBef>
                <a:spcPts val="0"/>
              </a:spcBef>
              <a:buNone/>
            </a:pPr>
            <a:endParaRPr lang="es-MX" sz="1400" dirty="0" smtClean="0">
              <a:solidFill>
                <a:schemeClr val="bg1"/>
              </a:solidFill>
              <a:latin typeface="Arial" pitchFamily="34" charset="0"/>
              <a:cs typeface="Arial" pitchFamily="34" charset="0"/>
            </a:endParaRPr>
          </a:p>
          <a:p>
            <a:pPr marL="0" indent="0" algn="just">
              <a:spcBef>
                <a:spcPts val="0"/>
              </a:spcBef>
              <a:buNone/>
            </a:pPr>
            <a:r>
              <a:rPr lang="es-MX" dirty="0" smtClean="0">
                <a:solidFill>
                  <a:schemeClr val="bg1"/>
                </a:solidFill>
                <a:latin typeface="Arial" pitchFamily="34" charset="0"/>
                <a:cs typeface="Arial" pitchFamily="34" charset="0"/>
              </a:rPr>
              <a:t>Los altos son la Iglesia,</a:t>
            </a:r>
          </a:p>
          <a:p>
            <a:pPr marL="0" indent="0" algn="just">
              <a:spcBef>
                <a:spcPts val="0"/>
              </a:spcBef>
              <a:buNone/>
            </a:pPr>
            <a:r>
              <a:rPr lang="es-MX" dirty="0" smtClean="0">
                <a:solidFill>
                  <a:schemeClr val="bg1"/>
                </a:solidFill>
                <a:latin typeface="Arial" pitchFamily="34" charset="0"/>
                <a:cs typeface="Arial" pitchFamily="34" charset="0"/>
              </a:rPr>
              <a:t>los bajos son la Iglesia,</a:t>
            </a:r>
          </a:p>
          <a:p>
            <a:pPr marL="0" indent="0" algn="just">
              <a:spcBef>
                <a:spcPts val="0"/>
              </a:spcBef>
              <a:buNone/>
            </a:pPr>
            <a:r>
              <a:rPr lang="es-MX" dirty="0" smtClean="0">
                <a:solidFill>
                  <a:schemeClr val="bg1"/>
                </a:solidFill>
                <a:latin typeface="Arial" pitchFamily="34" charset="0"/>
                <a:cs typeface="Arial" pitchFamily="34" charset="0"/>
              </a:rPr>
              <a:t>somos la Iglesia del Señor.</a:t>
            </a:r>
          </a:p>
        </p:txBody>
      </p:sp>
      <p:sp>
        <p:nvSpPr>
          <p:cNvPr id="5" name="4 Rectángulo"/>
          <p:cNvSpPr/>
          <p:nvPr/>
        </p:nvSpPr>
        <p:spPr>
          <a:xfrm>
            <a:off x="971600" y="44624"/>
            <a:ext cx="7951664" cy="707886"/>
          </a:xfrm>
          <a:prstGeom prst="rect">
            <a:avLst/>
          </a:prstGeom>
        </p:spPr>
        <p:txBody>
          <a:bodyPr wrap="none">
            <a:spAutoFit/>
          </a:bodyPr>
          <a:lstStyle/>
          <a:p>
            <a:pPr algn="just"/>
            <a:r>
              <a:rPr lang="es-MX" sz="4000" dirty="0" smtClean="0">
                <a:solidFill>
                  <a:srgbClr val="FF3300"/>
                </a:solidFill>
                <a:latin typeface="Arial" pitchFamily="34" charset="0"/>
                <a:cs typeface="Arial" pitchFamily="34" charset="0"/>
              </a:rPr>
              <a:t>CANTO: A EDIFICAR LA IGLESIA</a:t>
            </a:r>
          </a:p>
        </p:txBody>
      </p:sp>
    </p:spTree>
    <p:extLst>
      <p:ext uri="{BB962C8B-B14F-4D97-AF65-F5344CB8AC3E}">
        <p14:creationId xmlns:p14="http://schemas.microsoft.com/office/powerpoint/2010/main" val="30093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3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par>
                          <p:cTn id="18" fill="hold">
                            <p:stCondLst>
                              <p:cond delay="5000"/>
                            </p:stCondLst>
                            <p:childTnLst>
                              <p:par>
                                <p:cTn id="19" presetID="8" presetClass="entr" presetSubtype="32" fill="hold" grpId="1"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amond(out)">
                                      <p:cBhvr>
                                        <p:cTn id="21" dur="2000"/>
                                        <p:tgtEl>
                                          <p:spTgt spid="3">
                                            <p:txEl>
                                              <p:pRg st="0" end="0"/>
                                            </p:txEl>
                                          </p:spTgt>
                                        </p:tgtEl>
                                      </p:cBhvr>
                                    </p:animEffect>
                                  </p:childTnLst>
                                </p:cTn>
                              </p:par>
                            </p:childTnLst>
                          </p:cTn>
                        </p:par>
                        <p:par>
                          <p:cTn id="22" fill="hold">
                            <p:stCondLst>
                              <p:cond delay="7000"/>
                            </p:stCondLst>
                            <p:childTnLst>
                              <p:par>
                                <p:cTn id="23" presetID="8" presetClass="entr" presetSubtype="32" fill="hold" grpId="1"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amond(out)">
                                      <p:cBhvr>
                                        <p:cTn id="25" dur="2000"/>
                                        <p:tgtEl>
                                          <p:spTgt spid="3">
                                            <p:txEl>
                                              <p:pRg st="1" end="1"/>
                                            </p:txEl>
                                          </p:spTgt>
                                        </p:tgtEl>
                                      </p:cBhvr>
                                    </p:animEffect>
                                  </p:childTnLst>
                                </p:cTn>
                              </p:par>
                            </p:childTnLst>
                          </p:cTn>
                        </p:par>
                        <p:par>
                          <p:cTn id="26" fill="hold">
                            <p:stCondLst>
                              <p:cond delay="9000"/>
                            </p:stCondLst>
                            <p:childTnLst>
                              <p:par>
                                <p:cTn id="27" presetID="8" presetClass="entr" presetSubtype="32" fill="hold" grpId="1"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amond(out)">
                                      <p:cBhvr>
                                        <p:cTn id="29" dur="2000"/>
                                        <p:tgtEl>
                                          <p:spTgt spid="3">
                                            <p:txEl>
                                              <p:pRg st="2" end="2"/>
                                            </p:txEl>
                                          </p:spTgt>
                                        </p:tgtEl>
                                      </p:cBhvr>
                                    </p:animEffect>
                                  </p:childTnLst>
                                </p:cTn>
                              </p:par>
                            </p:childTnLst>
                          </p:cTn>
                        </p:par>
                        <p:par>
                          <p:cTn id="30" fill="hold">
                            <p:stCondLst>
                              <p:cond delay="11000"/>
                            </p:stCondLst>
                            <p:childTnLst>
                              <p:par>
                                <p:cTn id="31" presetID="8" presetClass="entr" presetSubtype="32" fill="hold" grpId="1"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amond(out)">
                                      <p:cBhvr>
                                        <p:cTn id="33" dur="2000"/>
                                        <p:tgtEl>
                                          <p:spTgt spid="3">
                                            <p:txEl>
                                              <p:pRg st="4" end="4"/>
                                            </p:txEl>
                                          </p:spTgt>
                                        </p:tgtEl>
                                      </p:cBhvr>
                                    </p:animEffect>
                                  </p:childTnLst>
                                </p:cTn>
                              </p:par>
                            </p:childTnLst>
                          </p:cTn>
                        </p:par>
                        <p:par>
                          <p:cTn id="34" fill="hold">
                            <p:stCondLst>
                              <p:cond delay="13000"/>
                            </p:stCondLst>
                            <p:childTnLst>
                              <p:par>
                                <p:cTn id="35" presetID="8" presetClass="entr" presetSubtype="32" fill="hold" grpId="1"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out)">
                                      <p:cBhvr>
                                        <p:cTn id="37" dur="2000"/>
                                        <p:tgtEl>
                                          <p:spTgt spid="3">
                                            <p:txEl>
                                              <p:pRg st="5" end="5"/>
                                            </p:txEl>
                                          </p:spTgt>
                                        </p:tgtEl>
                                      </p:cBhvr>
                                    </p:animEffect>
                                  </p:childTnLst>
                                </p:cTn>
                              </p:par>
                            </p:childTnLst>
                          </p:cTn>
                        </p:par>
                        <p:par>
                          <p:cTn id="38" fill="hold">
                            <p:stCondLst>
                              <p:cond delay="15000"/>
                            </p:stCondLst>
                            <p:childTnLst>
                              <p:par>
                                <p:cTn id="39" presetID="8" presetClass="entr" presetSubtype="32" fill="hold" grpId="1"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amond(out)">
                                      <p:cBhvr>
                                        <p:cTn id="41" dur="2000"/>
                                        <p:tgtEl>
                                          <p:spTgt spid="3">
                                            <p:txEl>
                                              <p:pRg st="6" end="6"/>
                                            </p:txEl>
                                          </p:spTgt>
                                        </p:tgtEl>
                                      </p:cBhvr>
                                    </p:animEffect>
                                  </p:childTnLst>
                                </p:cTn>
                              </p:par>
                            </p:childTnLst>
                          </p:cTn>
                        </p:par>
                        <p:par>
                          <p:cTn id="42" fill="hold">
                            <p:stCondLst>
                              <p:cond delay="17000"/>
                            </p:stCondLst>
                            <p:childTnLst>
                              <p:par>
                                <p:cTn id="43" presetID="8" presetClass="entr" presetSubtype="32" fill="hold" grpId="1"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amond(out)">
                                      <p:cBhvr>
                                        <p:cTn id="45" dur="2000"/>
                                        <p:tgtEl>
                                          <p:spTgt spid="3">
                                            <p:txEl>
                                              <p:pRg st="8" end="8"/>
                                            </p:txEl>
                                          </p:spTgt>
                                        </p:tgtEl>
                                      </p:cBhvr>
                                    </p:animEffect>
                                  </p:childTnLst>
                                </p:cTn>
                              </p:par>
                            </p:childTnLst>
                          </p:cTn>
                        </p:par>
                        <p:par>
                          <p:cTn id="46" fill="hold">
                            <p:stCondLst>
                              <p:cond delay="19000"/>
                            </p:stCondLst>
                            <p:childTnLst>
                              <p:par>
                                <p:cTn id="47" presetID="8" presetClass="entr" presetSubtype="32" fill="hold" grpId="1"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diamond(out)">
                                      <p:cBhvr>
                                        <p:cTn id="49" dur="2000"/>
                                        <p:tgtEl>
                                          <p:spTgt spid="3">
                                            <p:txEl>
                                              <p:pRg st="9" end="9"/>
                                            </p:txEl>
                                          </p:spTgt>
                                        </p:tgtEl>
                                      </p:cBhvr>
                                    </p:animEffect>
                                  </p:childTnLst>
                                </p:cTn>
                              </p:par>
                            </p:childTnLst>
                          </p:cTn>
                        </p:par>
                        <p:par>
                          <p:cTn id="50" fill="hold">
                            <p:stCondLst>
                              <p:cond delay="21000"/>
                            </p:stCondLst>
                            <p:childTnLst>
                              <p:par>
                                <p:cTn id="51" presetID="8" presetClass="entr" presetSubtype="32" fill="hold" grpId="1"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out)">
                                      <p:cBhvr>
                                        <p:cTn id="53" dur="2000"/>
                                        <p:tgtEl>
                                          <p:spTgt spid="3">
                                            <p:txEl>
                                              <p:pRg st="10" end="10"/>
                                            </p:txEl>
                                          </p:spTgt>
                                        </p:tgtEl>
                                      </p:cBhvr>
                                    </p:animEffect>
                                  </p:childTnLst>
                                </p:cTn>
                              </p:par>
                            </p:childTnLst>
                          </p:cTn>
                        </p:par>
                        <p:par>
                          <p:cTn id="54" fill="hold">
                            <p:stCondLst>
                              <p:cond delay="23000"/>
                            </p:stCondLst>
                            <p:childTnLst>
                              <p:par>
                                <p:cTn id="55" presetID="8" presetClass="entr" presetSubtype="32" fill="hold" grpId="1"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amond(out)">
                                      <p:cBhvr>
                                        <p:cTn id="57" dur="2000"/>
                                        <p:tgtEl>
                                          <p:spTgt spid="3">
                                            <p:txEl>
                                              <p:pRg st="12" end="12"/>
                                            </p:txEl>
                                          </p:spTgt>
                                        </p:tgtEl>
                                      </p:cBhvr>
                                    </p:animEffect>
                                  </p:childTnLst>
                                </p:cTn>
                              </p:par>
                            </p:childTnLst>
                          </p:cTn>
                        </p:par>
                        <p:par>
                          <p:cTn id="58" fill="hold">
                            <p:stCondLst>
                              <p:cond delay="25000"/>
                            </p:stCondLst>
                            <p:childTnLst>
                              <p:par>
                                <p:cTn id="59" presetID="8" presetClass="entr" presetSubtype="32" fill="hold" grpId="1"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diamond(out)">
                                      <p:cBhvr>
                                        <p:cTn id="61" dur="2000"/>
                                        <p:tgtEl>
                                          <p:spTgt spid="3">
                                            <p:txEl>
                                              <p:pRg st="13" end="13"/>
                                            </p:txEl>
                                          </p:spTgt>
                                        </p:tgtEl>
                                      </p:cBhvr>
                                    </p:animEffect>
                                  </p:childTnLst>
                                </p:cTn>
                              </p:par>
                            </p:childTnLst>
                          </p:cTn>
                        </p:par>
                        <p:par>
                          <p:cTn id="62" fill="hold">
                            <p:stCondLst>
                              <p:cond delay="27000"/>
                            </p:stCondLst>
                            <p:childTnLst>
                              <p:par>
                                <p:cTn id="63" presetID="8" presetClass="entr" presetSubtype="32" fill="hold" grpId="1" nodeType="after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diamond(out)">
                                      <p:cBhvr>
                                        <p:cTn id="65"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71445" cy="6858000"/>
          </a:xfrm>
        </p:spPr>
      </p:pic>
      <p:sp>
        <p:nvSpPr>
          <p:cNvPr id="3" name="2 Marcador de contenido"/>
          <p:cNvSpPr>
            <a:spLocks noGrp="1"/>
          </p:cNvSpPr>
          <p:nvPr>
            <p:ph sz="half" idx="2"/>
          </p:nvPr>
        </p:nvSpPr>
        <p:spPr>
          <a:xfrm>
            <a:off x="1475656" y="0"/>
            <a:ext cx="7654822" cy="6858000"/>
          </a:xfrm>
        </p:spPr>
        <p:txBody>
          <a:bodyPr>
            <a:noAutofit/>
          </a:bodyPr>
          <a:lstStyle/>
          <a:p>
            <a:pPr marL="261938" indent="-261938" algn="just">
              <a:spcBef>
                <a:spcPts val="0"/>
              </a:spcBef>
              <a:buNone/>
            </a:pPr>
            <a:r>
              <a:rPr lang="es-MX" sz="2400" dirty="0" smtClean="0">
                <a:solidFill>
                  <a:schemeClr val="bg1"/>
                </a:solidFill>
                <a:latin typeface="Arial" pitchFamily="34" charset="0"/>
                <a:cs typeface="Arial" pitchFamily="34" charset="0"/>
              </a:rPr>
              <a:t>e) Anteproyecto que se presenta a la Comisión de Arte y a la comunidad local. Exposición del proyecto, diálogo, sugerencias.</a:t>
            </a:r>
          </a:p>
          <a:p>
            <a:pPr marL="261938" indent="-261938" algn="just">
              <a:spcBef>
                <a:spcPts val="0"/>
              </a:spcBef>
              <a:buNone/>
            </a:pPr>
            <a:r>
              <a:rPr lang="es-MX" sz="2400" dirty="0" smtClean="0">
                <a:solidFill>
                  <a:schemeClr val="bg1"/>
                </a:solidFill>
                <a:latin typeface="Arial" pitchFamily="34" charset="0"/>
                <a:cs typeface="Arial" pitchFamily="34" charset="0"/>
              </a:rPr>
              <a:t>f) Anteproyecto corregido para iniciar el estudio de cálculo e instalaciones a cargo del ingeniero y su equipo. Estudio de viabilidad de la obra ante autoridades civiles.</a:t>
            </a:r>
          </a:p>
          <a:p>
            <a:pPr marL="261938" indent="-261938" algn="just">
              <a:spcBef>
                <a:spcPts val="0"/>
              </a:spcBef>
              <a:buNone/>
            </a:pPr>
            <a:r>
              <a:rPr lang="es-MX" sz="2400" dirty="0" smtClean="0">
                <a:solidFill>
                  <a:schemeClr val="bg1"/>
                </a:solidFill>
                <a:latin typeface="Arial" pitchFamily="34" charset="0"/>
                <a:cs typeface="Arial" pitchFamily="34" charset="0"/>
              </a:rPr>
              <a:t>g) Proyecto definitivo, con presentación para el Pueblo de Dios (maqueta) y planos ejecutivos (para los trabajadores, carpinteros y herreros). Permiso Eclesiástico, Planos sellados por la Comisión Diocesana de Arte Sacro. Tramitar permisos con autoridades Federales y Municipales. Promoción de la obra ante el pueblo.</a:t>
            </a:r>
          </a:p>
          <a:p>
            <a:pPr marL="261938" indent="-261938" algn="just">
              <a:spcBef>
                <a:spcPts val="0"/>
              </a:spcBef>
              <a:buNone/>
            </a:pPr>
            <a:r>
              <a:rPr lang="es-MX" sz="2400" dirty="0" smtClean="0">
                <a:solidFill>
                  <a:schemeClr val="bg1"/>
                </a:solidFill>
                <a:latin typeface="Arial" pitchFamily="34" charset="0"/>
                <a:cs typeface="Arial" pitchFamily="34" charset="0"/>
              </a:rPr>
              <a:t>h)	Con el acuerdo del Equipo de Economía, iniciar la obra. Se intensifica el diálogo continuo entre arquitecto, ingeniero, equipo de la comunidad local y Comisión de Arte, para ir completando etapas:</a:t>
            </a:r>
          </a:p>
        </p:txBody>
      </p:sp>
    </p:spTree>
    <p:extLst>
      <p:ext uri="{BB962C8B-B14F-4D97-AF65-F5344CB8AC3E}">
        <p14:creationId xmlns:p14="http://schemas.microsoft.com/office/powerpoint/2010/main" val="20936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418273" cy="6858000"/>
          </a:xfrm>
        </p:spPr>
      </p:pic>
      <p:sp>
        <p:nvSpPr>
          <p:cNvPr id="3" name="2 Marcador de contenido"/>
          <p:cNvSpPr>
            <a:spLocks noGrp="1"/>
          </p:cNvSpPr>
          <p:nvPr>
            <p:ph sz="half" idx="2"/>
          </p:nvPr>
        </p:nvSpPr>
        <p:spPr>
          <a:xfrm>
            <a:off x="1547664" y="-17512"/>
            <a:ext cx="7488832" cy="6855862"/>
          </a:xfrm>
        </p:spPr>
        <p:txBody>
          <a:bodyPr>
            <a:noAutofit/>
          </a:bodyPr>
          <a:lstStyle/>
          <a:p>
            <a:pPr algn="just">
              <a:spcBef>
                <a:spcPts val="0"/>
              </a:spcBef>
            </a:pPr>
            <a:r>
              <a:rPr lang="es-MX" sz="2100" dirty="0" smtClean="0">
                <a:solidFill>
                  <a:schemeClr val="bg1"/>
                </a:solidFill>
                <a:latin typeface="Arial" pitchFamily="34" charset="0"/>
                <a:cs typeface="Arial" pitchFamily="34" charset="0"/>
              </a:rPr>
              <a:t>Tener la documentación que acredita la legítima posesión del predio.</a:t>
            </a:r>
          </a:p>
          <a:p>
            <a:pPr algn="just">
              <a:spcBef>
                <a:spcPts val="0"/>
              </a:spcBef>
            </a:pPr>
            <a:r>
              <a:rPr lang="es-MX" sz="2100" dirty="0" smtClean="0">
                <a:solidFill>
                  <a:schemeClr val="bg1"/>
                </a:solidFill>
                <a:latin typeface="Arial" pitchFamily="34" charset="0"/>
                <a:cs typeface="Arial" pitchFamily="34" charset="0"/>
              </a:rPr>
              <a:t>Tomar posesión del terreno y circularlo lo más pronto posible.</a:t>
            </a:r>
          </a:p>
          <a:p>
            <a:pPr algn="just">
              <a:spcBef>
                <a:spcPts val="0"/>
              </a:spcBef>
            </a:pPr>
            <a:r>
              <a:rPr lang="es-MX" sz="2100" dirty="0" smtClean="0">
                <a:solidFill>
                  <a:schemeClr val="bg1"/>
                </a:solidFill>
                <a:latin typeface="Arial" pitchFamily="34" charset="0"/>
                <a:cs typeface="Arial" pitchFamily="34" charset="0"/>
              </a:rPr>
              <a:t>Nivelar el terreno, detectar escurrimientos y hacer el estudio de uso de suelo (necesario para hacer el cálculo estructural).</a:t>
            </a:r>
          </a:p>
          <a:p>
            <a:pPr algn="just">
              <a:spcBef>
                <a:spcPts val="0"/>
              </a:spcBef>
            </a:pPr>
            <a:r>
              <a:rPr lang="es-MX" sz="2100" dirty="0" smtClean="0">
                <a:solidFill>
                  <a:schemeClr val="bg1"/>
                </a:solidFill>
                <a:latin typeface="Arial" pitchFamily="34" charset="0"/>
                <a:cs typeface="Arial" pitchFamily="34" charset="0"/>
              </a:rPr>
              <a:t>Celebración de colocación de la Primera Piedra (asirse de recursos).</a:t>
            </a:r>
          </a:p>
          <a:p>
            <a:pPr algn="just">
              <a:spcBef>
                <a:spcPts val="0"/>
              </a:spcBef>
            </a:pPr>
            <a:r>
              <a:rPr lang="es-MX" sz="2100" dirty="0" smtClean="0">
                <a:solidFill>
                  <a:schemeClr val="bg1"/>
                </a:solidFill>
                <a:latin typeface="Arial" pitchFamily="34" charset="0"/>
                <a:cs typeface="Arial" pitchFamily="34" charset="0"/>
              </a:rPr>
              <a:t>Cimentación e instalaciones hidráulica y sanitaria.</a:t>
            </a:r>
          </a:p>
          <a:p>
            <a:pPr algn="just">
              <a:spcBef>
                <a:spcPts val="0"/>
              </a:spcBef>
            </a:pPr>
            <a:r>
              <a:rPr lang="es-MX" sz="2100" dirty="0" smtClean="0">
                <a:solidFill>
                  <a:schemeClr val="bg1"/>
                </a:solidFill>
                <a:latin typeface="Arial" pitchFamily="34" charset="0"/>
                <a:cs typeface="Arial" pitchFamily="34" charset="0"/>
              </a:rPr>
              <a:t>Estructuración.</a:t>
            </a:r>
          </a:p>
          <a:p>
            <a:pPr algn="just">
              <a:spcBef>
                <a:spcPts val="0"/>
              </a:spcBef>
            </a:pPr>
            <a:r>
              <a:rPr lang="es-MX" sz="2100" dirty="0" smtClean="0">
                <a:solidFill>
                  <a:schemeClr val="bg1"/>
                </a:solidFill>
                <a:latin typeface="Arial" pitchFamily="34" charset="0"/>
                <a:cs typeface="Arial" pitchFamily="34" charset="0"/>
              </a:rPr>
              <a:t>Complementación de la obra negra en muros, techos e instalación de electricidad u otros servicios.</a:t>
            </a:r>
          </a:p>
          <a:p>
            <a:pPr algn="just">
              <a:spcBef>
                <a:spcPts val="0"/>
              </a:spcBef>
            </a:pPr>
            <a:r>
              <a:rPr lang="es-MX" sz="2100" dirty="0" smtClean="0">
                <a:solidFill>
                  <a:schemeClr val="bg1"/>
                </a:solidFill>
                <a:latin typeface="Arial" pitchFamily="34" charset="0"/>
                <a:cs typeface="Arial" pitchFamily="34" charset="0"/>
              </a:rPr>
              <a:t>Acabados, enjarres o aplanados, piso, puertas y pintura.</a:t>
            </a:r>
          </a:p>
          <a:p>
            <a:pPr algn="just">
              <a:spcBef>
                <a:spcPts val="0"/>
              </a:spcBef>
            </a:pPr>
            <a:r>
              <a:rPr lang="es-MX" sz="2100" dirty="0" smtClean="0">
                <a:solidFill>
                  <a:schemeClr val="bg1"/>
                </a:solidFill>
                <a:latin typeface="Arial" pitchFamily="34" charset="0"/>
                <a:cs typeface="Arial" pitchFamily="34" charset="0"/>
              </a:rPr>
              <a:t>Entronización de Imágenes, ornamentación con obras de arte.</a:t>
            </a:r>
          </a:p>
          <a:p>
            <a:pPr algn="just">
              <a:spcBef>
                <a:spcPts val="0"/>
              </a:spcBef>
            </a:pPr>
            <a:r>
              <a:rPr lang="es-MX" sz="2100" dirty="0" smtClean="0">
                <a:solidFill>
                  <a:schemeClr val="bg1"/>
                </a:solidFill>
                <a:latin typeface="Arial" pitchFamily="34" charset="0"/>
                <a:cs typeface="Arial" pitchFamily="34" charset="0"/>
              </a:rPr>
              <a:t>Detallado de albañilería, carpintería, fontanería, jardinería, electricidad, etc.</a:t>
            </a:r>
          </a:p>
          <a:p>
            <a:pPr algn="just">
              <a:spcBef>
                <a:spcPts val="0"/>
              </a:spcBef>
            </a:pPr>
            <a:r>
              <a:rPr lang="es-MX" sz="2100" dirty="0" smtClean="0">
                <a:solidFill>
                  <a:schemeClr val="bg1"/>
                </a:solidFill>
                <a:latin typeface="Arial" pitchFamily="34" charset="0"/>
                <a:cs typeface="Arial" pitchFamily="34" charset="0"/>
              </a:rPr>
              <a:t>Adecuación y ambientación litúrgica y pastoral.</a:t>
            </a:r>
          </a:p>
          <a:p>
            <a:pPr algn="just">
              <a:spcBef>
                <a:spcPts val="0"/>
              </a:spcBef>
            </a:pPr>
            <a:r>
              <a:rPr lang="es-MX" sz="2100" dirty="0" smtClean="0">
                <a:solidFill>
                  <a:schemeClr val="bg1"/>
                </a:solidFill>
                <a:latin typeface="Arial" pitchFamily="34" charset="0"/>
                <a:cs typeface="Arial" pitchFamily="34" charset="0"/>
              </a:rPr>
              <a:t>Bendición y consagración del templo.</a:t>
            </a:r>
          </a:p>
        </p:txBody>
      </p:sp>
    </p:spTree>
    <p:extLst>
      <p:ext uri="{BB962C8B-B14F-4D97-AF65-F5344CB8AC3E}">
        <p14:creationId xmlns:p14="http://schemas.microsoft.com/office/powerpoint/2010/main" val="20854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par>
                          <p:cTn id="24" fill="hold">
                            <p:stCondLst>
                              <p:cond delay="10000"/>
                            </p:stCondLst>
                            <p:childTnLst>
                              <p:par>
                                <p:cTn id="25" presetID="8"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out)">
                                      <p:cBhvr>
                                        <p:cTn id="27" dur="2000"/>
                                        <p:tgtEl>
                                          <p:spTgt spid="3">
                                            <p:txEl>
                                              <p:pRg st="4" end="4"/>
                                            </p:txEl>
                                          </p:spTgt>
                                        </p:tgtEl>
                                      </p:cBhvr>
                                    </p:animEffect>
                                  </p:childTnLst>
                                </p:cTn>
                              </p:par>
                            </p:childTnLst>
                          </p:cTn>
                        </p:par>
                        <p:par>
                          <p:cTn id="28" fill="hold">
                            <p:stCondLst>
                              <p:cond delay="12000"/>
                            </p:stCondLst>
                            <p:childTnLst>
                              <p:par>
                                <p:cTn id="29" presetID="8"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amond(out)">
                                      <p:cBhvr>
                                        <p:cTn id="31" dur="2000"/>
                                        <p:tgtEl>
                                          <p:spTgt spid="3">
                                            <p:txEl>
                                              <p:pRg st="5" end="5"/>
                                            </p:txEl>
                                          </p:spTgt>
                                        </p:tgtEl>
                                      </p:cBhvr>
                                    </p:animEffect>
                                  </p:childTnLst>
                                </p:cTn>
                              </p:par>
                            </p:childTnLst>
                          </p:cTn>
                        </p:par>
                        <p:par>
                          <p:cTn id="32" fill="hold">
                            <p:stCondLst>
                              <p:cond delay="14000"/>
                            </p:stCondLst>
                            <p:childTnLst>
                              <p:par>
                                <p:cTn id="33" presetID="8"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out)">
                                      <p:cBhvr>
                                        <p:cTn id="35" dur="2000"/>
                                        <p:tgtEl>
                                          <p:spTgt spid="3">
                                            <p:txEl>
                                              <p:pRg st="6" end="6"/>
                                            </p:txEl>
                                          </p:spTgt>
                                        </p:tgtEl>
                                      </p:cBhvr>
                                    </p:animEffect>
                                  </p:childTnLst>
                                </p:cTn>
                              </p:par>
                            </p:childTnLst>
                          </p:cTn>
                        </p:par>
                        <p:par>
                          <p:cTn id="36" fill="hold">
                            <p:stCondLst>
                              <p:cond delay="16000"/>
                            </p:stCondLst>
                            <p:childTnLst>
                              <p:par>
                                <p:cTn id="37" presetID="8"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amond(out)">
                                      <p:cBhvr>
                                        <p:cTn id="39" dur="2000"/>
                                        <p:tgtEl>
                                          <p:spTgt spid="3">
                                            <p:txEl>
                                              <p:pRg st="7" end="7"/>
                                            </p:txEl>
                                          </p:spTgt>
                                        </p:tgtEl>
                                      </p:cBhvr>
                                    </p:animEffect>
                                  </p:childTnLst>
                                </p:cTn>
                              </p:par>
                            </p:childTnLst>
                          </p:cTn>
                        </p:par>
                        <p:par>
                          <p:cTn id="40" fill="hold">
                            <p:stCondLst>
                              <p:cond delay="18000"/>
                            </p:stCondLst>
                            <p:childTnLst>
                              <p:par>
                                <p:cTn id="41" presetID="8" presetClass="entr" presetSubtype="3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diamond(out)">
                                      <p:cBhvr>
                                        <p:cTn id="43" dur="2000"/>
                                        <p:tgtEl>
                                          <p:spTgt spid="3">
                                            <p:txEl>
                                              <p:pRg st="8" end="8"/>
                                            </p:txEl>
                                          </p:spTgt>
                                        </p:tgtEl>
                                      </p:cBhvr>
                                    </p:animEffect>
                                  </p:childTnLst>
                                </p:cTn>
                              </p:par>
                            </p:childTnLst>
                          </p:cTn>
                        </p:par>
                        <p:par>
                          <p:cTn id="44" fill="hold">
                            <p:stCondLst>
                              <p:cond delay="20000"/>
                            </p:stCondLst>
                            <p:childTnLst>
                              <p:par>
                                <p:cTn id="45" presetID="8" presetClass="entr" presetSubtype="32"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amond(out)">
                                      <p:cBhvr>
                                        <p:cTn id="47" dur="2000"/>
                                        <p:tgtEl>
                                          <p:spTgt spid="3">
                                            <p:txEl>
                                              <p:pRg st="9" end="9"/>
                                            </p:txEl>
                                          </p:spTgt>
                                        </p:tgtEl>
                                      </p:cBhvr>
                                    </p:animEffect>
                                  </p:childTnLst>
                                </p:cTn>
                              </p:par>
                            </p:childTnLst>
                          </p:cTn>
                        </p:par>
                        <p:par>
                          <p:cTn id="48" fill="hold">
                            <p:stCondLst>
                              <p:cond delay="22000"/>
                            </p:stCondLst>
                            <p:childTnLst>
                              <p:par>
                                <p:cTn id="49" presetID="8" presetClass="entr" presetSubtype="32"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diamond(out)">
                                      <p:cBhvr>
                                        <p:cTn id="51" dur="2000"/>
                                        <p:tgtEl>
                                          <p:spTgt spid="3">
                                            <p:txEl>
                                              <p:pRg st="10" end="10"/>
                                            </p:txEl>
                                          </p:spTgt>
                                        </p:tgtEl>
                                      </p:cBhvr>
                                    </p:animEffect>
                                  </p:childTnLst>
                                </p:cTn>
                              </p:par>
                            </p:childTnLst>
                          </p:cTn>
                        </p:par>
                        <p:par>
                          <p:cTn id="52" fill="hold">
                            <p:stCondLst>
                              <p:cond delay="24000"/>
                            </p:stCondLst>
                            <p:childTnLst>
                              <p:par>
                                <p:cTn id="53" presetID="8" presetClass="entr" presetSubtype="32"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diamond(out)">
                                      <p:cBhvr>
                                        <p:cTn id="55"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1280289" cy="6858000"/>
          </a:xfrm>
        </p:spPr>
        <p:txBody>
          <a:bodyPr vert="vert270">
            <a:normAutofit fontScale="90000"/>
          </a:bodyPr>
          <a:lstStyle/>
          <a:p>
            <a:r>
              <a:rPr lang="es-MX" sz="4800" b="1" dirty="0" smtClean="0">
                <a:solidFill>
                  <a:srgbClr val="FF3300"/>
                </a:solidFill>
                <a:latin typeface="Arial" pitchFamily="34" charset="0"/>
                <a:cs typeface="Arial" pitchFamily="34" charset="0"/>
              </a:rPr>
              <a:t>II.	ORACIÓN INICIAL, SALMO 126</a:t>
            </a:r>
            <a:endParaRPr lang="es-MX" sz="4800" b="1" dirty="0">
              <a:solidFill>
                <a:srgbClr val="FF3300"/>
              </a:solidFill>
              <a:latin typeface="Arial" pitchFamily="34" charset="0"/>
              <a:cs typeface="Arial" pitchFamily="34" charset="0"/>
            </a:endParaRPr>
          </a:p>
        </p:txBody>
      </p:sp>
      <p:sp>
        <p:nvSpPr>
          <p:cNvPr id="3" name="2 Marcador de contenido"/>
          <p:cNvSpPr>
            <a:spLocks noGrp="1"/>
          </p:cNvSpPr>
          <p:nvPr>
            <p:ph sz="half" idx="2"/>
          </p:nvPr>
        </p:nvSpPr>
        <p:spPr>
          <a:xfrm>
            <a:off x="1691680" y="836712"/>
            <a:ext cx="7416824" cy="5949280"/>
          </a:xfrm>
        </p:spPr>
        <p:txBody>
          <a:bodyPr>
            <a:noAutofit/>
          </a:bodyPr>
          <a:lstStyle/>
          <a:p>
            <a:pPr marL="0" indent="0" algn="just">
              <a:buNone/>
            </a:pPr>
            <a:r>
              <a:rPr lang="es-MX" dirty="0" smtClean="0">
                <a:solidFill>
                  <a:schemeClr val="bg1"/>
                </a:solidFill>
                <a:latin typeface="Arial" pitchFamily="34" charset="0"/>
                <a:cs typeface="Arial" pitchFamily="34" charset="0"/>
              </a:rPr>
              <a:t>Este salmo nos introduce en el tema.</a:t>
            </a:r>
          </a:p>
          <a:p>
            <a:pPr marL="0" indent="0" algn="just">
              <a:buNone/>
            </a:pPr>
            <a:r>
              <a:rPr lang="es-MX" dirty="0">
                <a:solidFill>
                  <a:schemeClr val="bg1"/>
                </a:solidFill>
                <a:latin typeface="Arial" pitchFamily="34" charset="0"/>
                <a:cs typeface="Arial" pitchFamily="34" charset="0"/>
              </a:rPr>
              <a:t>N</a:t>
            </a:r>
            <a:r>
              <a:rPr lang="es-MX" dirty="0" smtClean="0">
                <a:solidFill>
                  <a:schemeClr val="bg1"/>
                </a:solidFill>
                <a:latin typeface="Arial" pitchFamily="34" charset="0"/>
                <a:cs typeface="Arial" pitchFamily="34" charset="0"/>
              </a:rPr>
              <a:t>os ayuda a reflexionar sobre la inutilidad del esfuerzo humano si no se consagra a Dios.</a:t>
            </a:r>
          </a:p>
          <a:p>
            <a:pPr marL="0" indent="0" algn="just">
              <a:buNone/>
            </a:pPr>
            <a:r>
              <a:rPr lang="es-MX" dirty="0" smtClean="0">
                <a:solidFill>
                  <a:schemeClr val="bg1"/>
                </a:solidFill>
                <a:latin typeface="Arial" pitchFamily="34" charset="0"/>
                <a:cs typeface="Arial" pitchFamily="34" charset="0"/>
              </a:rPr>
              <a:t>Actualmente, se cree que con la técnica todo se puede lograr y Dios queda relegado.</a:t>
            </a:r>
          </a:p>
          <a:p>
            <a:pPr marL="0" indent="0" algn="just">
              <a:buNone/>
            </a:pPr>
            <a:r>
              <a:rPr lang="es-MX" dirty="0" smtClean="0">
                <a:solidFill>
                  <a:schemeClr val="bg1"/>
                </a:solidFill>
                <a:latin typeface="Arial" pitchFamily="34" charset="0"/>
                <a:cs typeface="Arial" pitchFamily="34" charset="0"/>
              </a:rPr>
              <a:t>Este salmo es una exhortación a confiar en Dios. El autor nos invita a interiorizar, cuan necesario, es pensar que en nuestros trabajos, Dios tiene el primer lugar y que sin su intervención nos afanamos inútilmente.</a:t>
            </a:r>
          </a:p>
          <a:p>
            <a:pPr marL="0" indent="0" algn="just">
              <a:buNone/>
            </a:pPr>
            <a:r>
              <a:rPr lang="es-MX" dirty="0" smtClean="0">
                <a:solidFill>
                  <a:schemeClr val="bg1"/>
                </a:solidFill>
                <a:latin typeface="Arial" pitchFamily="34" charset="0"/>
                <a:cs typeface="Arial" pitchFamily="34" charset="0"/>
              </a:rPr>
              <a:t>Él es quien nos da el ser y la vida y la fuerza para realizarlos y Él quien corona con el éxito las empresas de los justos.</a:t>
            </a:r>
          </a:p>
        </p:txBody>
      </p:sp>
      <p:sp>
        <p:nvSpPr>
          <p:cNvPr id="5" name="4 Rectángulo"/>
          <p:cNvSpPr/>
          <p:nvPr/>
        </p:nvSpPr>
        <p:spPr>
          <a:xfrm>
            <a:off x="2860966" y="44624"/>
            <a:ext cx="4172937" cy="707886"/>
          </a:xfrm>
          <a:prstGeom prst="rect">
            <a:avLst/>
          </a:prstGeom>
        </p:spPr>
        <p:txBody>
          <a:bodyPr wrap="none">
            <a:spAutoFit/>
          </a:bodyPr>
          <a:lstStyle/>
          <a:p>
            <a:pPr algn="just"/>
            <a:r>
              <a:rPr lang="es-MX" sz="4000" dirty="0" smtClean="0">
                <a:solidFill>
                  <a:srgbClr val="FF3300"/>
                </a:solidFill>
                <a:latin typeface="Arial" pitchFamily="34" charset="0"/>
                <a:cs typeface="Arial" pitchFamily="34" charset="0"/>
              </a:rPr>
              <a:t>INTRODUCCIÓN</a:t>
            </a:r>
          </a:p>
        </p:txBody>
      </p:sp>
    </p:spTree>
    <p:extLst>
      <p:ext uri="{BB962C8B-B14F-4D97-AF65-F5344CB8AC3E}">
        <p14:creationId xmlns:p14="http://schemas.microsoft.com/office/powerpoint/2010/main" val="44079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8" presetClass="entr" presetSubtype="32"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out)">
                                      <p:cBhvr>
                                        <p:cTn id="17" dur="2000"/>
                                        <p:tgtEl>
                                          <p:spTgt spid="3">
                                            <p:txEl>
                                              <p:pRg st="0" end="0"/>
                                            </p:txEl>
                                          </p:spTgt>
                                        </p:tgtEl>
                                      </p:cBhvr>
                                    </p:animEffect>
                                  </p:childTnLst>
                                </p:cTn>
                              </p:par>
                            </p:childTnLst>
                          </p:cTn>
                        </p:par>
                        <p:par>
                          <p:cTn id="18" fill="hold">
                            <p:stCondLst>
                              <p:cond delay="5000"/>
                            </p:stCondLst>
                            <p:childTnLst>
                              <p:par>
                                <p:cTn id="19" presetID="8" presetClass="entr" presetSubtype="3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out)">
                                      <p:cBhvr>
                                        <p:cTn id="21" dur="2000"/>
                                        <p:tgtEl>
                                          <p:spTgt spid="3">
                                            <p:txEl>
                                              <p:pRg st="1" end="1"/>
                                            </p:txEl>
                                          </p:spTgt>
                                        </p:tgtEl>
                                      </p:cBhvr>
                                    </p:animEffect>
                                  </p:childTnLst>
                                </p:cTn>
                              </p:par>
                            </p:childTnLst>
                          </p:cTn>
                        </p:par>
                        <p:par>
                          <p:cTn id="22" fill="hold">
                            <p:stCondLst>
                              <p:cond delay="7000"/>
                            </p:stCondLst>
                            <p:childTnLst>
                              <p:par>
                                <p:cTn id="23" presetID="8" presetClass="entr" presetSubtype="32"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amond(out)">
                                      <p:cBhvr>
                                        <p:cTn id="25" dur="2000"/>
                                        <p:tgtEl>
                                          <p:spTgt spid="3">
                                            <p:txEl>
                                              <p:pRg st="2" end="2"/>
                                            </p:txEl>
                                          </p:spTgt>
                                        </p:tgtEl>
                                      </p:cBhvr>
                                    </p:animEffect>
                                  </p:childTnLst>
                                </p:cTn>
                              </p:par>
                            </p:childTnLst>
                          </p:cTn>
                        </p:par>
                        <p:par>
                          <p:cTn id="26" fill="hold">
                            <p:stCondLst>
                              <p:cond delay="9000"/>
                            </p:stCondLst>
                            <p:childTnLst>
                              <p:par>
                                <p:cTn id="27" presetID="8" presetClass="entr" presetSubtype="32"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amond(out)">
                                      <p:cBhvr>
                                        <p:cTn id="29" dur="2000"/>
                                        <p:tgtEl>
                                          <p:spTgt spid="3">
                                            <p:txEl>
                                              <p:pRg st="3" end="3"/>
                                            </p:txEl>
                                          </p:spTgt>
                                        </p:tgtEl>
                                      </p:cBhvr>
                                    </p:animEffect>
                                  </p:childTnLst>
                                </p:cTn>
                              </p:par>
                            </p:childTnLst>
                          </p:cTn>
                        </p:par>
                        <p:par>
                          <p:cTn id="30" fill="hold">
                            <p:stCondLst>
                              <p:cond delay="11000"/>
                            </p:stCondLst>
                            <p:childTnLst>
                              <p:par>
                                <p:cTn id="31" presetID="8" presetClass="entr" presetSubtype="32"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amond(out)">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251520" y="752510"/>
            <a:ext cx="8856984" cy="6060866"/>
          </a:xfrm>
        </p:spPr>
        <p:txBody>
          <a:bodyPr>
            <a:noAutofit/>
          </a:bodyPr>
          <a:lstStyle/>
          <a:p>
            <a:pPr marL="0" indent="0" algn="just">
              <a:buNone/>
            </a:pPr>
            <a:r>
              <a:rPr lang="es-MX" dirty="0" smtClean="0">
                <a:solidFill>
                  <a:schemeClr val="bg1"/>
                </a:solidFill>
                <a:latin typeface="Arial" pitchFamily="34" charset="0"/>
                <a:cs typeface="Arial" pitchFamily="34" charset="0"/>
              </a:rPr>
              <a:t>La primera parte contiene tres preocupaciones sustanciales de la vida diaria de un judío que deberían ser la preocupación de cualquier ciudadano:</a:t>
            </a:r>
          </a:p>
          <a:p>
            <a:pPr algn="just"/>
            <a:r>
              <a:rPr lang="es-MX" dirty="0" smtClean="0">
                <a:solidFill>
                  <a:schemeClr val="bg1"/>
                </a:solidFill>
                <a:latin typeface="Arial" pitchFamily="34" charset="0"/>
                <a:cs typeface="Arial" pitchFamily="34" charset="0"/>
              </a:rPr>
              <a:t>La casa,</a:t>
            </a:r>
          </a:p>
          <a:p>
            <a:pPr algn="just"/>
            <a:r>
              <a:rPr lang="es-MX" dirty="0">
                <a:solidFill>
                  <a:schemeClr val="bg1"/>
                </a:solidFill>
                <a:latin typeface="Arial" pitchFamily="34" charset="0"/>
                <a:cs typeface="Arial" pitchFamily="34" charset="0"/>
              </a:rPr>
              <a:t>L</a:t>
            </a:r>
            <a:r>
              <a:rPr lang="es-MX" dirty="0" smtClean="0">
                <a:solidFill>
                  <a:schemeClr val="bg1"/>
                </a:solidFill>
                <a:latin typeface="Arial" pitchFamily="34" charset="0"/>
                <a:cs typeface="Arial" pitchFamily="34" charset="0"/>
              </a:rPr>
              <a:t>a guarda de la ciudad y</a:t>
            </a:r>
          </a:p>
          <a:p>
            <a:pPr algn="just"/>
            <a:r>
              <a:rPr lang="es-MX" dirty="0">
                <a:solidFill>
                  <a:schemeClr val="bg1"/>
                </a:solidFill>
                <a:latin typeface="Arial" pitchFamily="34" charset="0"/>
                <a:cs typeface="Arial" pitchFamily="34" charset="0"/>
              </a:rPr>
              <a:t>E</a:t>
            </a:r>
            <a:r>
              <a:rPr lang="es-MX" dirty="0" smtClean="0">
                <a:solidFill>
                  <a:schemeClr val="bg1"/>
                </a:solidFill>
                <a:latin typeface="Arial" pitchFamily="34" charset="0"/>
                <a:cs typeface="Arial" pitchFamily="34" charset="0"/>
              </a:rPr>
              <a:t>l sustento:</a:t>
            </a:r>
          </a:p>
          <a:p>
            <a:pPr marL="0" indent="0" algn="just">
              <a:buNone/>
            </a:pPr>
            <a:r>
              <a:rPr lang="es-MX" dirty="0" smtClean="0">
                <a:solidFill>
                  <a:schemeClr val="bg1"/>
                </a:solidFill>
                <a:latin typeface="Arial" pitchFamily="34" charset="0"/>
                <a:cs typeface="Arial" pitchFamily="34" charset="0"/>
              </a:rPr>
              <a:t>Antes de iniciar cualquier trabajo es bueno confiarlo a Dios, que Él bendiga nuestro esfuerzo, sin olvidar el refrán popular: </a:t>
            </a:r>
            <a:r>
              <a:rPr lang="es-MX" dirty="0" smtClean="0">
                <a:solidFill>
                  <a:srgbClr val="FFC000"/>
                </a:solidFill>
                <a:latin typeface="Arial" pitchFamily="34" charset="0"/>
                <a:cs typeface="Arial" pitchFamily="34" charset="0"/>
              </a:rPr>
              <a:t>“A Dios rogando y con el mazo dando”</a:t>
            </a:r>
            <a:r>
              <a:rPr lang="es-MX" dirty="0" smtClean="0">
                <a:solidFill>
                  <a:schemeClr val="bg1"/>
                </a:solidFill>
                <a:latin typeface="Arial" pitchFamily="34" charset="0"/>
                <a:cs typeface="Arial" pitchFamily="34" charset="0"/>
              </a:rPr>
              <a:t> y tampoco lo que dice Jesús: </a:t>
            </a:r>
            <a:r>
              <a:rPr lang="es-MX" dirty="0" smtClean="0">
                <a:solidFill>
                  <a:srgbClr val="FFC000"/>
                </a:solidFill>
                <a:latin typeface="Arial" pitchFamily="34" charset="0"/>
                <a:cs typeface="Arial" pitchFamily="34" charset="0"/>
              </a:rPr>
              <a:t>“Sin Mí no podéis nada”</a:t>
            </a:r>
            <a:r>
              <a:rPr lang="es-MX" dirty="0" smtClean="0">
                <a:solidFill>
                  <a:schemeClr val="bg1"/>
                </a:solidFill>
                <a:latin typeface="Arial" pitchFamily="34" charset="0"/>
                <a:cs typeface="Arial" pitchFamily="34" charset="0"/>
              </a:rPr>
              <a:t>.</a:t>
            </a:r>
          </a:p>
          <a:p>
            <a:pPr marL="0" indent="0" algn="just">
              <a:buNone/>
            </a:pPr>
            <a:r>
              <a:rPr lang="es-MX" dirty="0" smtClean="0">
                <a:solidFill>
                  <a:schemeClr val="bg1"/>
                </a:solidFill>
                <a:latin typeface="Arial" pitchFamily="34" charset="0"/>
                <a:cs typeface="Arial" pitchFamily="34" charset="0"/>
              </a:rPr>
              <a:t>Hay que hacer nuestra tarea pensado como si todo dependiera de nosotros y estando convencidos de que el éxito y el fruto depende de Dios.</a:t>
            </a:r>
          </a:p>
        </p:txBody>
      </p:sp>
      <p:sp>
        <p:nvSpPr>
          <p:cNvPr id="5" name="4 Rectángulo"/>
          <p:cNvSpPr/>
          <p:nvPr/>
        </p:nvSpPr>
        <p:spPr>
          <a:xfrm>
            <a:off x="1115616" y="44624"/>
            <a:ext cx="6833089" cy="707886"/>
          </a:xfrm>
          <a:prstGeom prst="rect">
            <a:avLst/>
          </a:prstGeom>
        </p:spPr>
        <p:txBody>
          <a:bodyPr wrap="none">
            <a:spAutoFit/>
          </a:bodyPr>
          <a:lstStyle/>
          <a:p>
            <a:pPr algn="just"/>
            <a:r>
              <a:rPr lang="es-MX" sz="4000" dirty="0" smtClean="0">
                <a:solidFill>
                  <a:srgbClr val="FF3300"/>
                </a:solidFill>
                <a:latin typeface="Arial" pitchFamily="34" charset="0"/>
                <a:cs typeface="Arial" pitchFamily="34" charset="0"/>
              </a:rPr>
              <a:t>INTRODUCCIÓN AL SALMO</a:t>
            </a:r>
          </a:p>
        </p:txBody>
      </p:sp>
    </p:spTree>
    <p:extLst>
      <p:ext uri="{BB962C8B-B14F-4D97-AF65-F5344CB8AC3E}">
        <p14:creationId xmlns:p14="http://schemas.microsoft.com/office/powerpoint/2010/main" val="94925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3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out)">
                                      <p:cBhvr>
                                        <p:cTn id="13" dur="2000"/>
                                        <p:tgtEl>
                                          <p:spTgt spid="3">
                                            <p:txEl>
                                              <p:pRg st="0" end="0"/>
                                            </p:txEl>
                                          </p:spTgt>
                                        </p:tgtEl>
                                      </p:cBhvr>
                                    </p:animEffect>
                                  </p:childTnLst>
                                </p:cTn>
                              </p:par>
                            </p:childTnLst>
                          </p:cTn>
                        </p:par>
                        <p:par>
                          <p:cTn id="14" fill="hold">
                            <p:stCondLst>
                              <p:cond delay="3000"/>
                            </p:stCondLst>
                            <p:childTnLst>
                              <p:par>
                                <p:cTn id="15" presetID="8" presetClass="entr" presetSubtype="3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out)">
                                      <p:cBhvr>
                                        <p:cTn id="17" dur="2000"/>
                                        <p:tgtEl>
                                          <p:spTgt spid="3">
                                            <p:txEl>
                                              <p:pRg st="1" end="1"/>
                                            </p:txEl>
                                          </p:spTgt>
                                        </p:tgtEl>
                                      </p:cBhvr>
                                    </p:animEffect>
                                  </p:childTnLst>
                                </p:cTn>
                              </p:par>
                            </p:childTnLst>
                          </p:cTn>
                        </p:par>
                        <p:par>
                          <p:cTn id="18" fill="hold">
                            <p:stCondLst>
                              <p:cond delay="5000"/>
                            </p:stCondLst>
                            <p:childTnLst>
                              <p:par>
                                <p:cTn id="19" presetID="8" presetClass="entr" presetSubtype="3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amond(out)">
                                      <p:cBhvr>
                                        <p:cTn id="21" dur="2000"/>
                                        <p:tgtEl>
                                          <p:spTgt spid="3">
                                            <p:txEl>
                                              <p:pRg st="2" end="2"/>
                                            </p:txEl>
                                          </p:spTgt>
                                        </p:tgtEl>
                                      </p:cBhvr>
                                    </p:animEffect>
                                  </p:childTnLst>
                                </p:cTn>
                              </p:par>
                            </p:childTnLst>
                          </p:cTn>
                        </p:par>
                        <p:par>
                          <p:cTn id="22" fill="hold">
                            <p:stCondLst>
                              <p:cond delay="7000"/>
                            </p:stCondLst>
                            <p:childTnLst>
                              <p:par>
                                <p:cTn id="23" presetID="8" presetClass="entr" presetSubtype="32"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amond(out)">
                                      <p:cBhvr>
                                        <p:cTn id="25" dur="2000"/>
                                        <p:tgtEl>
                                          <p:spTgt spid="3">
                                            <p:txEl>
                                              <p:pRg st="3" end="3"/>
                                            </p:txEl>
                                          </p:spTgt>
                                        </p:tgtEl>
                                      </p:cBhvr>
                                    </p:animEffect>
                                  </p:childTnLst>
                                </p:cTn>
                              </p:par>
                            </p:childTnLst>
                          </p:cTn>
                        </p:par>
                        <p:par>
                          <p:cTn id="26" fill="hold">
                            <p:stCondLst>
                              <p:cond delay="9000"/>
                            </p:stCondLst>
                            <p:childTnLst>
                              <p:par>
                                <p:cTn id="27" presetID="8"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amond(out)">
                                      <p:cBhvr>
                                        <p:cTn id="29" dur="2000"/>
                                        <p:tgtEl>
                                          <p:spTgt spid="3">
                                            <p:txEl>
                                              <p:pRg st="4" end="4"/>
                                            </p:txEl>
                                          </p:spTgt>
                                        </p:tgtEl>
                                      </p:cBhvr>
                                    </p:animEffect>
                                  </p:childTnLst>
                                </p:cTn>
                              </p:par>
                            </p:childTnLst>
                          </p:cTn>
                        </p:par>
                        <p:par>
                          <p:cTn id="30" fill="hold">
                            <p:stCondLst>
                              <p:cond delay="11000"/>
                            </p:stCondLst>
                            <p:childTnLst>
                              <p:par>
                                <p:cTn id="31" presetID="8" presetClass="entr" presetSubtype="32"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out)">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172400" y="32486"/>
            <a:ext cx="971600" cy="6708882"/>
          </a:xfrm>
        </p:spPr>
        <p:txBody>
          <a:bodyPr vert="vert">
            <a:noAutofit/>
          </a:bodyPr>
          <a:lstStyle/>
          <a:p>
            <a:r>
              <a:rPr lang="es-MX" b="1" dirty="0" smtClean="0">
                <a:solidFill>
                  <a:srgbClr val="FF3300"/>
                </a:solidFill>
                <a:latin typeface="Arial" pitchFamily="34" charset="0"/>
                <a:cs typeface="Arial" pitchFamily="34" charset="0"/>
              </a:rPr>
              <a:t>SALMO 126</a:t>
            </a:r>
            <a:endParaRPr lang="es-MX" b="1" dirty="0">
              <a:solidFill>
                <a:srgbClr val="FF3300"/>
              </a:solidFill>
              <a:latin typeface="Arial" pitchFamily="34" charset="0"/>
              <a:cs typeface="Arial" pitchFamily="34" charset="0"/>
            </a:endParaRPr>
          </a:p>
        </p:txBody>
      </p:sp>
      <p:sp>
        <p:nvSpPr>
          <p:cNvPr id="3" name="2 Marcador de contenido"/>
          <p:cNvSpPr>
            <a:spLocks noGrp="1"/>
          </p:cNvSpPr>
          <p:nvPr>
            <p:ph sz="half" idx="2"/>
          </p:nvPr>
        </p:nvSpPr>
        <p:spPr>
          <a:xfrm>
            <a:off x="251520" y="0"/>
            <a:ext cx="7992888" cy="6858000"/>
          </a:xfrm>
        </p:spPr>
        <p:txBody>
          <a:bodyPr>
            <a:noAutofit/>
          </a:bodyPr>
          <a:lstStyle/>
          <a:p>
            <a:pPr marL="530225" indent="-530225" algn="just">
              <a:spcBef>
                <a:spcPts val="0"/>
              </a:spcBef>
              <a:buNone/>
            </a:pPr>
            <a:r>
              <a:rPr lang="es-MX" dirty="0" smtClean="0">
                <a:solidFill>
                  <a:schemeClr val="bg1"/>
                </a:solidFill>
                <a:latin typeface="Arial" pitchFamily="34" charset="0"/>
                <a:cs typeface="Arial" pitchFamily="34" charset="0"/>
              </a:rPr>
              <a:t>1.- Si el Señor no construye la casa,</a:t>
            </a:r>
          </a:p>
          <a:p>
            <a:pPr marL="530225" indent="-530225" algn="just">
              <a:spcBef>
                <a:spcPts val="0"/>
              </a:spcBef>
              <a:buNone/>
            </a:pPr>
            <a:r>
              <a:rPr lang="es-MX" dirty="0" smtClean="0">
                <a:solidFill>
                  <a:schemeClr val="bg1"/>
                </a:solidFill>
                <a:latin typeface="Arial" pitchFamily="34" charset="0"/>
                <a:cs typeface="Arial" pitchFamily="34" charset="0"/>
              </a:rPr>
              <a:t>	en vano trabajan los albañiles;</a:t>
            </a:r>
          </a:p>
          <a:p>
            <a:pPr marL="530225" indent="-530225" algn="just">
              <a:spcBef>
                <a:spcPts val="0"/>
              </a:spcBef>
              <a:buNone/>
            </a:pPr>
            <a:r>
              <a:rPr lang="es-MX" dirty="0" smtClean="0">
                <a:solidFill>
                  <a:schemeClr val="bg1"/>
                </a:solidFill>
                <a:latin typeface="Arial" pitchFamily="34" charset="0"/>
                <a:cs typeface="Arial" pitchFamily="34" charset="0"/>
              </a:rPr>
              <a:t>	si el Señor no custodia la ciudad</a:t>
            </a:r>
          </a:p>
          <a:p>
            <a:pPr marL="530225" indent="-530225" algn="just">
              <a:spcBef>
                <a:spcPts val="0"/>
              </a:spcBef>
              <a:buNone/>
            </a:pPr>
            <a:r>
              <a:rPr lang="es-MX" dirty="0" smtClean="0">
                <a:solidFill>
                  <a:schemeClr val="bg1"/>
                </a:solidFill>
                <a:latin typeface="Arial" pitchFamily="34" charset="0"/>
                <a:cs typeface="Arial" pitchFamily="34" charset="0"/>
              </a:rPr>
              <a:t>	en vano vigila el centinela.</a:t>
            </a:r>
          </a:p>
          <a:p>
            <a:pPr marL="530225" indent="-530225" algn="just">
              <a:spcBef>
                <a:spcPts val="0"/>
              </a:spcBef>
              <a:buNone/>
            </a:pPr>
            <a:r>
              <a:rPr lang="es-MX" dirty="0" smtClean="0">
                <a:solidFill>
                  <a:schemeClr val="bg1"/>
                </a:solidFill>
                <a:latin typeface="Arial" pitchFamily="34" charset="0"/>
                <a:cs typeface="Arial" pitchFamily="34" charset="0"/>
              </a:rPr>
              <a:t>2.- Es inútil que ustedes madruguen;</a:t>
            </a:r>
          </a:p>
          <a:p>
            <a:pPr marL="530225" indent="-530225" algn="just">
              <a:spcBef>
                <a:spcPts val="0"/>
              </a:spcBef>
              <a:buNone/>
            </a:pPr>
            <a:r>
              <a:rPr lang="es-MX" dirty="0" smtClean="0">
                <a:solidFill>
                  <a:schemeClr val="bg1"/>
                </a:solidFill>
                <a:latin typeface="Arial" pitchFamily="34" charset="0"/>
                <a:cs typeface="Arial" pitchFamily="34" charset="0"/>
              </a:rPr>
              <a:t>	es inútil que velen hasta muy tarde</a:t>
            </a:r>
          </a:p>
          <a:p>
            <a:pPr marL="530225" indent="-530225" algn="just">
              <a:spcBef>
                <a:spcPts val="0"/>
              </a:spcBef>
              <a:buNone/>
            </a:pPr>
            <a:r>
              <a:rPr lang="es-MX" dirty="0" smtClean="0">
                <a:solidFill>
                  <a:schemeClr val="bg1"/>
                </a:solidFill>
                <a:latin typeface="Arial" pitchFamily="34" charset="0"/>
                <a:cs typeface="Arial" pitchFamily="34" charset="0"/>
              </a:rPr>
              <a:t>	que coman el pan de vuestros sudores:</a:t>
            </a:r>
          </a:p>
          <a:p>
            <a:pPr marL="530225" indent="-530225" algn="just">
              <a:spcBef>
                <a:spcPts val="0"/>
              </a:spcBef>
              <a:buNone/>
            </a:pPr>
            <a:r>
              <a:rPr lang="es-MX" dirty="0" smtClean="0">
                <a:solidFill>
                  <a:schemeClr val="bg1"/>
                </a:solidFill>
                <a:latin typeface="Arial" pitchFamily="34" charset="0"/>
                <a:cs typeface="Arial" pitchFamily="34" charset="0"/>
              </a:rPr>
              <a:t>	¡Dios lo da a sus amigos mientras duermen!</a:t>
            </a:r>
          </a:p>
          <a:p>
            <a:pPr marL="530225" indent="-530225" algn="just">
              <a:spcBef>
                <a:spcPts val="0"/>
              </a:spcBef>
              <a:buNone/>
            </a:pPr>
            <a:r>
              <a:rPr lang="es-MX" dirty="0" smtClean="0">
                <a:solidFill>
                  <a:schemeClr val="bg1"/>
                </a:solidFill>
                <a:latin typeface="Arial" pitchFamily="34" charset="0"/>
                <a:cs typeface="Arial" pitchFamily="34" charset="0"/>
              </a:rPr>
              <a:t>3.- La herencia que da el Señor son los hijos;</a:t>
            </a:r>
          </a:p>
          <a:p>
            <a:pPr marL="530225" indent="-530225" algn="just">
              <a:spcBef>
                <a:spcPts val="0"/>
              </a:spcBef>
              <a:buNone/>
            </a:pPr>
            <a:r>
              <a:rPr lang="es-MX" dirty="0" smtClean="0">
                <a:solidFill>
                  <a:schemeClr val="bg1"/>
                </a:solidFill>
                <a:latin typeface="Arial" pitchFamily="34" charset="0"/>
                <a:cs typeface="Arial" pitchFamily="34" charset="0"/>
              </a:rPr>
              <a:t>	su salario, el fruto del vientre:</a:t>
            </a:r>
          </a:p>
          <a:p>
            <a:pPr marL="530225" indent="-530225" algn="just">
              <a:spcBef>
                <a:spcPts val="0"/>
              </a:spcBef>
              <a:buNone/>
            </a:pPr>
            <a:r>
              <a:rPr lang="es-MX" dirty="0" smtClean="0">
                <a:solidFill>
                  <a:schemeClr val="bg1"/>
                </a:solidFill>
                <a:latin typeface="Arial" pitchFamily="34" charset="0"/>
                <a:cs typeface="Arial" pitchFamily="34" charset="0"/>
              </a:rPr>
              <a:t>	son saetas en mano de un guerrero</a:t>
            </a:r>
          </a:p>
          <a:p>
            <a:pPr marL="530225" indent="-530225" algn="just">
              <a:spcBef>
                <a:spcPts val="0"/>
              </a:spcBef>
              <a:buNone/>
            </a:pPr>
            <a:r>
              <a:rPr lang="es-MX" dirty="0" smtClean="0">
                <a:solidFill>
                  <a:schemeClr val="bg1"/>
                </a:solidFill>
                <a:latin typeface="Arial" pitchFamily="34" charset="0"/>
                <a:cs typeface="Arial" pitchFamily="34" charset="0"/>
              </a:rPr>
              <a:t>	los hijos de la juventud.</a:t>
            </a:r>
          </a:p>
          <a:p>
            <a:pPr marL="530225" indent="-530225" algn="just">
              <a:spcBef>
                <a:spcPts val="0"/>
              </a:spcBef>
              <a:buNone/>
            </a:pPr>
            <a:r>
              <a:rPr lang="es-MX" dirty="0" smtClean="0">
                <a:solidFill>
                  <a:schemeClr val="bg1"/>
                </a:solidFill>
                <a:latin typeface="Arial" pitchFamily="34" charset="0"/>
                <a:cs typeface="Arial" pitchFamily="34" charset="0"/>
              </a:rPr>
              <a:t>4.- ¡Dichoso el hombre que llena</a:t>
            </a:r>
          </a:p>
          <a:p>
            <a:pPr marL="530225" indent="-530225" algn="just">
              <a:spcBef>
                <a:spcPts val="0"/>
              </a:spcBef>
              <a:buNone/>
            </a:pPr>
            <a:r>
              <a:rPr lang="es-MX" dirty="0" smtClean="0">
                <a:solidFill>
                  <a:schemeClr val="bg1"/>
                </a:solidFill>
                <a:latin typeface="Arial" pitchFamily="34" charset="0"/>
                <a:cs typeface="Arial" pitchFamily="34" charset="0"/>
              </a:rPr>
              <a:t>	con ellas su aljaba!:</a:t>
            </a:r>
          </a:p>
          <a:p>
            <a:pPr marL="530225" indent="-530225" algn="just">
              <a:spcBef>
                <a:spcPts val="0"/>
              </a:spcBef>
              <a:buNone/>
            </a:pPr>
            <a:r>
              <a:rPr lang="es-MX" dirty="0" smtClean="0">
                <a:solidFill>
                  <a:schemeClr val="bg1"/>
                </a:solidFill>
                <a:latin typeface="Arial" pitchFamily="34" charset="0"/>
                <a:cs typeface="Arial" pitchFamily="34" charset="0"/>
              </a:rPr>
              <a:t>	no quedará derrotado cuando litigue</a:t>
            </a:r>
          </a:p>
          <a:p>
            <a:pPr marL="530225" indent="-530225" algn="just">
              <a:spcBef>
                <a:spcPts val="0"/>
              </a:spcBef>
              <a:buNone/>
            </a:pPr>
            <a:r>
              <a:rPr lang="es-MX" dirty="0" smtClean="0">
                <a:solidFill>
                  <a:schemeClr val="bg1"/>
                </a:solidFill>
                <a:latin typeface="Arial" pitchFamily="34" charset="0"/>
                <a:cs typeface="Arial" pitchFamily="34" charset="0"/>
              </a:rPr>
              <a:t>	con su adversario en la plaza.</a:t>
            </a:r>
          </a:p>
        </p:txBody>
      </p:sp>
    </p:spTree>
    <p:extLst>
      <p:ext uri="{BB962C8B-B14F-4D97-AF65-F5344CB8AC3E}">
        <p14:creationId xmlns:p14="http://schemas.microsoft.com/office/powerpoint/2010/main" val="69938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475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6750"/>
                            </p:stCondLst>
                            <p:childTnLst>
                              <p:par>
                                <p:cTn id="24" presetID="14" presetClass="entr" presetSubtype="1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2000"/>
                                        <p:tgtEl>
                                          <p:spTgt spid="3">
                                            <p:txEl>
                                              <p:pRg st="3" end="3"/>
                                            </p:txEl>
                                          </p:spTgt>
                                        </p:tgtEl>
                                      </p:cBhvr>
                                    </p:animEffect>
                                  </p:childTnLst>
                                </p:cTn>
                              </p:par>
                            </p:childTnLst>
                          </p:cTn>
                        </p:par>
                        <p:par>
                          <p:cTn id="27" fill="hold">
                            <p:stCondLst>
                              <p:cond delay="8750"/>
                            </p:stCondLst>
                            <p:childTnLst>
                              <p:par>
                                <p:cTn id="28" presetID="14" presetClass="entr" presetSubtype="1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2000"/>
                                        <p:tgtEl>
                                          <p:spTgt spid="3">
                                            <p:txEl>
                                              <p:pRg st="4" end="4"/>
                                            </p:txEl>
                                          </p:spTgt>
                                        </p:tgtEl>
                                      </p:cBhvr>
                                    </p:animEffect>
                                  </p:childTnLst>
                                </p:cTn>
                              </p:par>
                            </p:childTnLst>
                          </p:cTn>
                        </p:par>
                        <p:par>
                          <p:cTn id="31" fill="hold">
                            <p:stCondLst>
                              <p:cond delay="10750"/>
                            </p:stCondLst>
                            <p:childTnLst>
                              <p:par>
                                <p:cTn id="32" presetID="14" presetClass="entr" presetSubtype="1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2000"/>
                                        <p:tgtEl>
                                          <p:spTgt spid="3">
                                            <p:txEl>
                                              <p:pRg st="5" end="5"/>
                                            </p:txEl>
                                          </p:spTgt>
                                        </p:tgtEl>
                                      </p:cBhvr>
                                    </p:animEffect>
                                  </p:childTnLst>
                                </p:cTn>
                              </p:par>
                            </p:childTnLst>
                          </p:cTn>
                        </p:par>
                        <p:par>
                          <p:cTn id="35" fill="hold">
                            <p:stCondLst>
                              <p:cond delay="12750"/>
                            </p:stCondLst>
                            <p:childTnLst>
                              <p:par>
                                <p:cTn id="36" presetID="14" presetClass="entr" presetSubtype="1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8" dur="2000"/>
                                        <p:tgtEl>
                                          <p:spTgt spid="3">
                                            <p:txEl>
                                              <p:pRg st="6" end="6"/>
                                            </p:txEl>
                                          </p:spTgt>
                                        </p:tgtEl>
                                      </p:cBhvr>
                                    </p:animEffect>
                                  </p:childTnLst>
                                </p:cTn>
                              </p:par>
                            </p:childTnLst>
                          </p:cTn>
                        </p:par>
                        <p:par>
                          <p:cTn id="39" fill="hold">
                            <p:stCondLst>
                              <p:cond delay="14750"/>
                            </p:stCondLst>
                            <p:childTnLst>
                              <p:par>
                                <p:cTn id="40" presetID="14" presetClass="entr" presetSubtype="1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2000"/>
                                        <p:tgtEl>
                                          <p:spTgt spid="3">
                                            <p:txEl>
                                              <p:pRg st="7" end="7"/>
                                            </p:txEl>
                                          </p:spTgt>
                                        </p:tgtEl>
                                      </p:cBhvr>
                                    </p:animEffect>
                                  </p:childTnLst>
                                </p:cTn>
                              </p:par>
                            </p:childTnLst>
                          </p:cTn>
                        </p:par>
                        <p:par>
                          <p:cTn id="43" fill="hold">
                            <p:stCondLst>
                              <p:cond delay="16750"/>
                            </p:stCondLst>
                            <p:childTnLst>
                              <p:par>
                                <p:cTn id="44" presetID="14" presetClass="entr" presetSubtype="10"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6" dur="2000"/>
                                        <p:tgtEl>
                                          <p:spTgt spid="3">
                                            <p:txEl>
                                              <p:pRg st="8" end="8"/>
                                            </p:txEl>
                                          </p:spTgt>
                                        </p:tgtEl>
                                      </p:cBhvr>
                                    </p:animEffect>
                                  </p:childTnLst>
                                </p:cTn>
                              </p:par>
                            </p:childTnLst>
                          </p:cTn>
                        </p:par>
                        <p:par>
                          <p:cTn id="47" fill="hold">
                            <p:stCondLst>
                              <p:cond delay="18750"/>
                            </p:stCondLst>
                            <p:childTnLst>
                              <p:par>
                                <p:cTn id="48" presetID="14" presetClass="entr" presetSubtype="10" fill="hold" grpId="0"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0" dur="2000"/>
                                        <p:tgtEl>
                                          <p:spTgt spid="3">
                                            <p:txEl>
                                              <p:pRg st="9" end="9"/>
                                            </p:txEl>
                                          </p:spTgt>
                                        </p:tgtEl>
                                      </p:cBhvr>
                                    </p:animEffect>
                                  </p:childTnLst>
                                </p:cTn>
                              </p:par>
                            </p:childTnLst>
                          </p:cTn>
                        </p:par>
                        <p:par>
                          <p:cTn id="51" fill="hold">
                            <p:stCondLst>
                              <p:cond delay="20750"/>
                            </p:stCondLst>
                            <p:childTnLst>
                              <p:par>
                                <p:cTn id="52" presetID="14" presetClass="entr" presetSubtype="10"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4" dur="2000"/>
                                        <p:tgtEl>
                                          <p:spTgt spid="3">
                                            <p:txEl>
                                              <p:pRg st="10" end="10"/>
                                            </p:txEl>
                                          </p:spTgt>
                                        </p:tgtEl>
                                      </p:cBhvr>
                                    </p:animEffect>
                                  </p:childTnLst>
                                </p:cTn>
                              </p:par>
                            </p:childTnLst>
                          </p:cTn>
                        </p:par>
                        <p:par>
                          <p:cTn id="55" fill="hold">
                            <p:stCondLst>
                              <p:cond delay="22750"/>
                            </p:stCondLst>
                            <p:childTnLst>
                              <p:par>
                                <p:cTn id="56" presetID="14" presetClass="entr" presetSubtype="10"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8" dur="2000"/>
                                        <p:tgtEl>
                                          <p:spTgt spid="3">
                                            <p:txEl>
                                              <p:pRg st="11" end="11"/>
                                            </p:txEl>
                                          </p:spTgt>
                                        </p:tgtEl>
                                      </p:cBhvr>
                                    </p:animEffect>
                                  </p:childTnLst>
                                </p:cTn>
                              </p:par>
                            </p:childTnLst>
                          </p:cTn>
                        </p:par>
                        <p:par>
                          <p:cTn id="59" fill="hold">
                            <p:stCondLst>
                              <p:cond delay="24750"/>
                            </p:stCondLst>
                            <p:childTnLst>
                              <p:par>
                                <p:cTn id="60" presetID="14" presetClass="entr" presetSubtype="10" fill="hold" grpId="0" nodeType="after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2" dur="2000"/>
                                        <p:tgtEl>
                                          <p:spTgt spid="3">
                                            <p:txEl>
                                              <p:pRg st="12" end="12"/>
                                            </p:txEl>
                                          </p:spTgt>
                                        </p:tgtEl>
                                      </p:cBhvr>
                                    </p:animEffect>
                                  </p:childTnLst>
                                </p:cTn>
                              </p:par>
                            </p:childTnLst>
                          </p:cTn>
                        </p:par>
                        <p:par>
                          <p:cTn id="63" fill="hold">
                            <p:stCondLst>
                              <p:cond delay="26750"/>
                            </p:stCondLst>
                            <p:childTnLst>
                              <p:par>
                                <p:cTn id="64" presetID="14" presetClass="entr" presetSubtype="10" fill="hold" grpId="0" nodeType="after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6" dur="2000"/>
                                        <p:tgtEl>
                                          <p:spTgt spid="3">
                                            <p:txEl>
                                              <p:pRg st="13" end="13"/>
                                            </p:txEl>
                                          </p:spTgt>
                                        </p:tgtEl>
                                      </p:cBhvr>
                                    </p:animEffect>
                                  </p:childTnLst>
                                </p:cTn>
                              </p:par>
                            </p:childTnLst>
                          </p:cTn>
                        </p:par>
                        <p:par>
                          <p:cTn id="67" fill="hold">
                            <p:stCondLst>
                              <p:cond delay="28750"/>
                            </p:stCondLst>
                            <p:childTnLst>
                              <p:par>
                                <p:cTn id="68" presetID="14" presetClass="entr" presetSubtype="10" fill="hold" grpId="0" nodeType="after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70" dur="2000"/>
                                        <p:tgtEl>
                                          <p:spTgt spid="3">
                                            <p:txEl>
                                              <p:pRg st="14" end="14"/>
                                            </p:txEl>
                                          </p:spTgt>
                                        </p:tgtEl>
                                      </p:cBhvr>
                                    </p:animEffect>
                                  </p:childTnLst>
                                </p:cTn>
                              </p:par>
                            </p:childTnLst>
                          </p:cTn>
                        </p:par>
                        <p:par>
                          <p:cTn id="71" fill="hold">
                            <p:stCondLst>
                              <p:cond delay="30750"/>
                            </p:stCondLst>
                            <p:childTnLst>
                              <p:par>
                                <p:cTn id="72" presetID="14" presetClass="entr" presetSubtype="10" fill="hold" grpId="0" nodeType="after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74"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172400" y="32486"/>
            <a:ext cx="971600" cy="6708882"/>
          </a:xfrm>
        </p:spPr>
        <p:txBody>
          <a:bodyPr vert="vert">
            <a:noAutofit/>
          </a:bodyPr>
          <a:lstStyle/>
          <a:p>
            <a:r>
              <a:rPr lang="es-MX" b="1" dirty="0" smtClean="0">
                <a:solidFill>
                  <a:srgbClr val="FF3300"/>
                </a:solidFill>
                <a:latin typeface="Arial" pitchFamily="34" charset="0"/>
                <a:cs typeface="Arial" pitchFamily="34" charset="0"/>
              </a:rPr>
              <a:t>ORACIÓN</a:t>
            </a:r>
            <a:endParaRPr lang="es-MX" b="1" dirty="0">
              <a:solidFill>
                <a:srgbClr val="FF3300"/>
              </a:solidFill>
              <a:latin typeface="Arial" pitchFamily="34" charset="0"/>
              <a:cs typeface="Arial" pitchFamily="34" charset="0"/>
            </a:endParaRPr>
          </a:p>
        </p:txBody>
      </p:sp>
      <p:sp>
        <p:nvSpPr>
          <p:cNvPr id="3" name="2 Marcador de contenido"/>
          <p:cNvSpPr>
            <a:spLocks noGrp="1"/>
          </p:cNvSpPr>
          <p:nvPr>
            <p:ph sz="half" idx="2"/>
          </p:nvPr>
        </p:nvSpPr>
        <p:spPr>
          <a:xfrm>
            <a:off x="899592" y="504056"/>
            <a:ext cx="7272808" cy="5805264"/>
          </a:xfrm>
        </p:spPr>
        <p:txBody>
          <a:bodyPr>
            <a:noAutofit/>
          </a:bodyPr>
          <a:lstStyle/>
          <a:p>
            <a:pPr marL="0" indent="0" algn="just">
              <a:spcBef>
                <a:spcPts val="0"/>
              </a:spcBef>
              <a:buNone/>
            </a:pPr>
            <a:r>
              <a:rPr lang="es-MX" dirty="0" smtClean="0">
                <a:solidFill>
                  <a:schemeClr val="bg1"/>
                </a:solidFill>
                <a:latin typeface="Arial" pitchFamily="34" charset="0"/>
                <a:cs typeface="Arial" pitchFamily="34" charset="0"/>
              </a:rPr>
              <a:t>Señor y Dios nuestro,</a:t>
            </a:r>
          </a:p>
          <a:p>
            <a:pPr marL="0" indent="0" algn="just">
              <a:spcBef>
                <a:spcPts val="0"/>
              </a:spcBef>
              <a:buNone/>
            </a:pPr>
            <a:r>
              <a:rPr lang="es-MX" dirty="0" smtClean="0">
                <a:solidFill>
                  <a:schemeClr val="bg1"/>
                </a:solidFill>
                <a:latin typeface="Arial" pitchFamily="34" charset="0"/>
                <a:cs typeface="Arial" pitchFamily="34" charset="0"/>
              </a:rPr>
              <a:t>que has querido darnos en tu Iglesia,</a:t>
            </a:r>
          </a:p>
          <a:p>
            <a:pPr marL="0" indent="0" algn="just">
              <a:spcBef>
                <a:spcPts val="0"/>
              </a:spcBef>
              <a:buNone/>
            </a:pPr>
            <a:r>
              <a:rPr lang="es-MX" dirty="0" smtClean="0">
                <a:solidFill>
                  <a:schemeClr val="bg1"/>
                </a:solidFill>
                <a:latin typeface="Arial" pitchFamily="34" charset="0"/>
                <a:cs typeface="Arial" pitchFamily="34" charset="0"/>
              </a:rPr>
              <a:t>un signo temporal de la Jerusalén Celeste. </a:t>
            </a:r>
          </a:p>
          <a:p>
            <a:pPr marL="0" indent="0" algn="just">
              <a:spcBef>
                <a:spcPts val="0"/>
              </a:spcBef>
              <a:buNone/>
            </a:pPr>
            <a:endParaRPr lang="es-MX" dirty="0">
              <a:solidFill>
                <a:schemeClr val="bg1"/>
              </a:solidFill>
              <a:latin typeface="Arial" pitchFamily="34" charset="0"/>
              <a:cs typeface="Arial" pitchFamily="34" charset="0"/>
            </a:endParaRPr>
          </a:p>
          <a:p>
            <a:pPr marL="0" indent="0" algn="just">
              <a:spcBef>
                <a:spcPts val="0"/>
              </a:spcBef>
              <a:buNone/>
            </a:pPr>
            <a:r>
              <a:rPr lang="es-MX" dirty="0" smtClean="0">
                <a:solidFill>
                  <a:schemeClr val="bg1"/>
                </a:solidFill>
                <a:latin typeface="Arial" pitchFamily="34" charset="0"/>
                <a:cs typeface="Arial" pitchFamily="34" charset="0"/>
              </a:rPr>
              <a:t>Santifica a tu Iglesia, esposa de Cristo,</a:t>
            </a:r>
          </a:p>
          <a:p>
            <a:pPr marL="0" indent="0" algn="just">
              <a:spcBef>
                <a:spcPts val="0"/>
              </a:spcBef>
              <a:buNone/>
            </a:pPr>
            <a:r>
              <a:rPr lang="es-MX" dirty="0" smtClean="0">
                <a:solidFill>
                  <a:schemeClr val="bg1"/>
                </a:solidFill>
                <a:latin typeface="Arial" pitchFamily="34" charset="0"/>
                <a:cs typeface="Arial" pitchFamily="34" charset="0"/>
              </a:rPr>
              <a:t>simbolizada por estos edificios materiales,</a:t>
            </a:r>
          </a:p>
          <a:p>
            <a:pPr marL="0" indent="0" algn="just">
              <a:spcBef>
                <a:spcPts val="0"/>
              </a:spcBef>
              <a:buNone/>
            </a:pPr>
            <a:r>
              <a:rPr lang="es-MX" dirty="0" smtClean="0">
                <a:solidFill>
                  <a:schemeClr val="bg1"/>
                </a:solidFill>
                <a:latin typeface="Arial" pitchFamily="34" charset="0"/>
                <a:cs typeface="Arial" pitchFamily="34" charset="0"/>
              </a:rPr>
              <a:t>y por la acción del Espíritu Santo,</a:t>
            </a:r>
          </a:p>
          <a:p>
            <a:pPr marL="0" indent="0" algn="just">
              <a:spcBef>
                <a:spcPts val="0"/>
              </a:spcBef>
              <a:buNone/>
            </a:pPr>
            <a:r>
              <a:rPr lang="es-MX" dirty="0" smtClean="0">
                <a:solidFill>
                  <a:schemeClr val="bg1"/>
                </a:solidFill>
                <a:latin typeface="Arial" pitchFamily="34" charset="0"/>
                <a:cs typeface="Arial" pitchFamily="34" charset="0"/>
              </a:rPr>
              <a:t>transfórmanos en templos vivos de tu gracia,</a:t>
            </a:r>
          </a:p>
          <a:p>
            <a:pPr marL="0" indent="0" algn="just">
              <a:spcBef>
                <a:spcPts val="0"/>
              </a:spcBef>
              <a:buNone/>
            </a:pPr>
            <a:r>
              <a:rPr lang="es-MX" dirty="0" smtClean="0">
                <a:solidFill>
                  <a:schemeClr val="bg1"/>
                </a:solidFill>
                <a:latin typeface="Arial" pitchFamily="34" charset="0"/>
                <a:cs typeface="Arial" pitchFamily="34" charset="0"/>
              </a:rPr>
              <a:t>para así entrar un día,</a:t>
            </a:r>
          </a:p>
          <a:p>
            <a:pPr marL="0" indent="0" algn="just">
              <a:spcBef>
                <a:spcPts val="0"/>
              </a:spcBef>
              <a:buNone/>
            </a:pPr>
            <a:r>
              <a:rPr lang="es-MX" dirty="0" smtClean="0">
                <a:solidFill>
                  <a:schemeClr val="bg1"/>
                </a:solidFill>
                <a:latin typeface="Arial" pitchFamily="34" charset="0"/>
                <a:cs typeface="Arial" pitchFamily="34" charset="0"/>
              </a:rPr>
              <a:t>en el Reino de tu gloria.</a:t>
            </a:r>
          </a:p>
          <a:p>
            <a:pPr marL="0" indent="0" algn="just">
              <a:spcBef>
                <a:spcPts val="0"/>
              </a:spcBef>
              <a:buNone/>
            </a:pPr>
            <a:endParaRPr lang="es-MX" dirty="0" smtClean="0">
              <a:solidFill>
                <a:schemeClr val="bg1"/>
              </a:solidFill>
              <a:latin typeface="Arial" pitchFamily="34" charset="0"/>
              <a:cs typeface="Arial" pitchFamily="34" charset="0"/>
            </a:endParaRPr>
          </a:p>
          <a:p>
            <a:pPr marL="0" indent="0" algn="just">
              <a:spcBef>
                <a:spcPts val="0"/>
              </a:spcBef>
              <a:buNone/>
            </a:pPr>
            <a:r>
              <a:rPr lang="es-MX" dirty="0" smtClean="0">
                <a:solidFill>
                  <a:schemeClr val="bg1"/>
                </a:solidFill>
                <a:latin typeface="Arial" pitchFamily="34" charset="0"/>
                <a:cs typeface="Arial" pitchFamily="34" charset="0"/>
              </a:rPr>
              <a:t>Te lo pedimos por Jesucristo, nuestro Señor. Amén.</a:t>
            </a:r>
          </a:p>
        </p:txBody>
      </p:sp>
    </p:spTree>
    <p:extLst>
      <p:ext uri="{BB962C8B-B14F-4D97-AF65-F5344CB8AC3E}">
        <p14:creationId xmlns:p14="http://schemas.microsoft.com/office/powerpoint/2010/main" val="6834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475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6750"/>
                            </p:stCondLst>
                            <p:childTnLst>
                              <p:par>
                                <p:cTn id="24" presetID="14" presetClass="entr" presetSubtype="1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2000"/>
                                        <p:tgtEl>
                                          <p:spTgt spid="3">
                                            <p:txEl>
                                              <p:pRg st="4" end="4"/>
                                            </p:txEl>
                                          </p:spTgt>
                                        </p:tgtEl>
                                      </p:cBhvr>
                                    </p:animEffect>
                                  </p:childTnLst>
                                </p:cTn>
                              </p:par>
                            </p:childTnLst>
                          </p:cTn>
                        </p:par>
                        <p:par>
                          <p:cTn id="27" fill="hold">
                            <p:stCondLst>
                              <p:cond delay="8750"/>
                            </p:stCondLst>
                            <p:childTnLst>
                              <p:par>
                                <p:cTn id="28" presetID="14" presetClass="entr" presetSubtype="1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2000"/>
                                        <p:tgtEl>
                                          <p:spTgt spid="3">
                                            <p:txEl>
                                              <p:pRg st="5" end="5"/>
                                            </p:txEl>
                                          </p:spTgt>
                                        </p:tgtEl>
                                      </p:cBhvr>
                                    </p:animEffect>
                                  </p:childTnLst>
                                </p:cTn>
                              </p:par>
                            </p:childTnLst>
                          </p:cTn>
                        </p:par>
                        <p:par>
                          <p:cTn id="31" fill="hold">
                            <p:stCondLst>
                              <p:cond delay="10750"/>
                            </p:stCondLst>
                            <p:childTnLst>
                              <p:par>
                                <p:cTn id="32" presetID="14" presetClass="entr" presetSubtype="1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2000"/>
                                        <p:tgtEl>
                                          <p:spTgt spid="3">
                                            <p:txEl>
                                              <p:pRg st="6" end="6"/>
                                            </p:txEl>
                                          </p:spTgt>
                                        </p:tgtEl>
                                      </p:cBhvr>
                                    </p:animEffect>
                                  </p:childTnLst>
                                </p:cTn>
                              </p:par>
                            </p:childTnLst>
                          </p:cTn>
                        </p:par>
                        <p:par>
                          <p:cTn id="35" fill="hold">
                            <p:stCondLst>
                              <p:cond delay="12750"/>
                            </p:stCondLst>
                            <p:childTnLst>
                              <p:par>
                                <p:cTn id="36" presetID="14" presetClass="entr" presetSubtype="1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2000"/>
                                        <p:tgtEl>
                                          <p:spTgt spid="3">
                                            <p:txEl>
                                              <p:pRg st="7" end="7"/>
                                            </p:txEl>
                                          </p:spTgt>
                                        </p:tgtEl>
                                      </p:cBhvr>
                                    </p:animEffect>
                                  </p:childTnLst>
                                </p:cTn>
                              </p:par>
                            </p:childTnLst>
                          </p:cTn>
                        </p:par>
                        <p:par>
                          <p:cTn id="39" fill="hold">
                            <p:stCondLst>
                              <p:cond delay="14750"/>
                            </p:stCondLst>
                            <p:childTnLst>
                              <p:par>
                                <p:cTn id="40" presetID="14" presetClass="entr" presetSubtype="1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2000"/>
                                        <p:tgtEl>
                                          <p:spTgt spid="3">
                                            <p:txEl>
                                              <p:pRg st="8" end="8"/>
                                            </p:txEl>
                                          </p:spTgt>
                                        </p:tgtEl>
                                      </p:cBhvr>
                                    </p:animEffect>
                                  </p:childTnLst>
                                </p:cTn>
                              </p:par>
                            </p:childTnLst>
                          </p:cTn>
                        </p:par>
                        <p:par>
                          <p:cTn id="43" fill="hold">
                            <p:stCondLst>
                              <p:cond delay="16750"/>
                            </p:stCondLst>
                            <p:childTnLst>
                              <p:par>
                                <p:cTn id="44" presetID="14" presetClass="entr" presetSubtype="1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6" dur="2000"/>
                                        <p:tgtEl>
                                          <p:spTgt spid="3">
                                            <p:txEl>
                                              <p:pRg st="9" end="9"/>
                                            </p:txEl>
                                          </p:spTgt>
                                        </p:tgtEl>
                                      </p:cBhvr>
                                    </p:animEffect>
                                  </p:childTnLst>
                                </p:cTn>
                              </p:par>
                            </p:childTnLst>
                          </p:cTn>
                        </p:par>
                        <p:par>
                          <p:cTn id="47" fill="hold">
                            <p:stCondLst>
                              <p:cond delay="18750"/>
                            </p:stCondLst>
                            <p:childTnLst>
                              <p:par>
                                <p:cTn id="48" presetID="14" presetClass="entr" presetSubtype="10" fill="hold" grpId="0" nodeType="after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3152497" cy="6858000"/>
          </a:xfrm>
        </p:spPr>
        <p:txBody>
          <a:bodyPr vert="vert270">
            <a:normAutofit fontScale="90000"/>
          </a:bodyPr>
          <a:lstStyle/>
          <a:p>
            <a:r>
              <a:rPr lang="es-MX" sz="4800" b="1" dirty="0" smtClean="0">
                <a:solidFill>
                  <a:srgbClr val="FF3300"/>
                </a:solidFill>
                <a:latin typeface="Arial" pitchFamily="34" charset="0"/>
                <a:cs typeface="Arial" pitchFamily="34" charset="0"/>
              </a:rPr>
              <a:t>III.	VER:</a:t>
            </a:r>
            <a:br>
              <a:rPr lang="es-MX" sz="4800" b="1" dirty="0" smtClean="0">
                <a:solidFill>
                  <a:srgbClr val="FF3300"/>
                </a:solidFill>
                <a:latin typeface="Arial" pitchFamily="34" charset="0"/>
                <a:cs typeface="Arial" pitchFamily="34" charset="0"/>
              </a:rPr>
            </a:br>
            <a:r>
              <a:rPr lang="es-MX" sz="4800" b="1" dirty="0" smtClean="0">
                <a:solidFill>
                  <a:srgbClr val="FF3300"/>
                </a:solidFill>
                <a:latin typeface="Arial" pitchFamily="34" charset="0"/>
                <a:cs typeface="Arial" pitchFamily="34" charset="0"/>
              </a:rPr>
              <a:t>ERRORES COMETIDOS EN EL DESEMPEÑO DE ESTE SERVICIO. DESAFÍOS Y HECHOS.</a:t>
            </a:r>
            <a:endParaRPr lang="es-MX" sz="48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12844" y="1484784"/>
            <a:ext cx="5723652" cy="3960440"/>
          </a:xfrm>
        </p:spPr>
      </p:pic>
    </p:spTree>
    <p:extLst>
      <p:ext uri="{BB962C8B-B14F-4D97-AF65-F5344CB8AC3E}">
        <p14:creationId xmlns:p14="http://schemas.microsoft.com/office/powerpoint/2010/main" val="16326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3279</Words>
  <Application>Microsoft Office PowerPoint</Application>
  <PresentationFormat>Presentación en pantalla (4:3)</PresentationFormat>
  <Paragraphs>200</Paragraphs>
  <Slides>41</Slides>
  <Notes>36</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PERFIL DE QUIENES PARTICIPAN EN EL DISEÑO Y CONSTRUCCIÓN DE UN CONJUNTO DE PASTORAL</vt:lpstr>
      <vt:lpstr>OBJETIVO GENERAL: </vt:lpstr>
      <vt:lpstr>OBJETIVOS PARTICULARES:</vt:lpstr>
      <vt:lpstr>I. AMBIENTACIÓN:</vt:lpstr>
      <vt:lpstr>II. ORACIÓN INICIAL, SALMO 126</vt:lpstr>
      <vt:lpstr>Presentación de PowerPoint</vt:lpstr>
      <vt:lpstr>SALMO 126</vt:lpstr>
      <vt:lpstr>ORACIÓN</vt:lpstr>
      <vt:lpstr>III. VER: ERRORES COMETIDOS EN EL DESEMPEÑO DE ESTE SERVICIO. DESAFÍOS Y HECHOS.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IV. PENSAR: TEXTOS BÍBLICOS Y TEXTOS DEL MAGISTERIO SOBRE EL 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 ACTUAR: CRITERIOS PASTORALES PARA SOLUCIONAR FALLAS MENCIONADAS.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DE QUIENES PARTICIPAN EN EL DISEÑO Y CONSTRUCCIÓN DE UN CONJUNTO DE PASTORAL</dc:title>
  <dc:creator>Eduardo</dc:creator>
  <cp:lastModifiedBy>Eduardo</cp:lastModifiedBy>
  <cp:revision>19</cp:revision>
  <dcterms:created xsi:type="dcterms:W3CDTF">2012-06-12T21:42:40Z</dcterms:created>
  <dcterms:modified xsi:type="dcterms:W3CDTF">2012-06-13T02:26:49Z</dcterms:modified>
</cp:coreProperties>
</file>